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8" r:id="rId5"/>
    <p:sldId id="257" r:id="rId6"/>
    <p:sldId id="11407" r:id="rId7"/>
    <p:sldId id="11436" r:id="rId8"/>
    <p:sldId id="11433" r:id="rId9"/>
    <p:sldId id="11439" r:id="rId10"/>
    <p:sldId id="11441" r:id="rId11"/>
    <p:sldId id="11437" r:id="rId12"/>
    <p:sldId id="11434" r:id="rId13"/>
    <p:sldId id="262" r:id="rId14"/>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79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5317" autoAdjust="0"/>
  </p:normalViewPr>
  <p:slideViewPr>
    <p:cSldViewPr snapToGrid="0">
      <p:cViewPr varScale="1">
        <p:scale>
          <a:sx n="84" d="100"/>
          <a:sy n="84" d="100"/>
        </p:scale>
        <p:origin x="264" y="96"/>
      </p:cViewPr>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gs" Target="tags/tag4.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E26FED-0DD7-4A82-A311-86EEE75CA69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E61829-E50B-4091-AE21-893680968DF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61829-E50B-4091-AE21-893680968DF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61829-E50B-4091-AE21-893680968DF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61829-E50B-4091-AE21-893680968DF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61829-E50B-4091-AE21-893680968DF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61829-E50B-4091-AE21-893680968DF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61829-E50B-4091-AE21-893680968DF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61829-E50B-4091-AE21-893680968DF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61829-E50B-4091-AE21-893680968DF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118104A-5641-4B11-ABFC-8CE18B25751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61829-E50B-4091-AE21-893680968DF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61829-E50B-4091-AE21-893680968DF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76664BA-FAEB-42F3-A8BE-09D6F18B143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C08AC1F-CD8D-497D-9859-AB6A0353CDB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split orient="vert"/>
      </p:transition>
    </mc:Choice>
    <mc:Fallback>
      <p:transition spd="slow" advClick="0" advTm="0">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76664BA-FAEB-42F3-A8BE-09D6F18B143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C08AC1F-CD8D-497D-9859-AB6A0353CDB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split orient="vert"/>
      </p:transition>
    </mc:Choice>
    <mc:Fallback>
      <p:transition spd="slow" advClick="0" advTm="0">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76664BA-FAEB-42F3-A8BE-09D6F18B143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C08AC1F-CD8D-497D-9859-AB6A0353CDB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split orient="vert"/>
      </p:transition>
    </mc:Choice>
    <mc:Fallback>
      <p:transition spd="slow" advClick="0" advTm="0">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grpSp>
        <p:nvGrpSpPr>
          <p:cNvPr id="2" name="组合 1"/>
          <p:cNvGrpSpPr/>
          <p:nvPr userDrawn="1"/>
        </p:nvGrpSpPr>
        <p:grpSpPr>
          <a:xfrm rot="20932037" flipH="1">
            <a:off x="10437887" y="5321909"/>
            <a:ext cx="1804027" cy="1603342"/>
            <a:chOff x="176073" y="436443"/>
            <a:chExt cx="3814267" cy="3954252"/>
          </a:xfrm>
        </p:grpSpPr>
        <p:sp>
          <p:nvSpPr>
            <p:cNvPr id="3" name="等腰三角形 2"/>
            <p:cNvSpPr/>
            <p:nvPr/>
          </p:nvSpPr>
          <p:spPr>
            <a:xfrm rot="4706719">
              <a:off x="779420" y="328112"/>
              <a:ext cx="3102590" cy="33192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 name="等腰三角形 3"/>
            <p:cNvSpPr/>
            <p:nvPr/>
          </p:nvSpPr>
          <p:spPr>
            <a:xfrm rot="4706719">
              <a:off x="1566438" y="3122874"/>
              <a:ext cx="1321558" cy="121408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p:cNvSpPr/>
            <p:nvPr/>
          </p:nvSpPr>
          <p:spPr>
            <a:xfrm rot="4706719">
              <a:off x="35615" y="1079874"/>
              <a:ext cx="1924335" cy="164341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6" name="组合 5"/>
          <p:cNvGrpSpPr/>
          <p:nvPr userDrawn="1"/>
        </p:nvGrpSpPr>
        <p:grpSpPr>
          <a:xfrm rot="667963">
            <a:off x="108807" y="165330"/>
            <a:ext cx="1804027" cy="1603342"/>
            <a:chOff x="176073" y="436443"/>
            <a:chExt cx="3814267" cy="3954252"/>
          </a:xfrm>
        </p:grpSpPr>
        <p:sp>
          <p:nvSpPr>
            <p:cNvPr id="7" name="等腰三角形 6"/>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split orient="vert"/>
      </p:transition>
    </mc:Choice>
    <mc:Fallback>
      <p:transition spd="slow" advClick="0" advTm="0">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grpSp>
        <p:nvGrpSpPr>
          <p:cNvPr id="2" name="组合 1"/>
          <p:cNvGrpSpPr/>
          <p:nvPr userDrawn="1"/>
        </p:nvGrpSpPr>
        <p:grpSpPr>
          <a:xfrm rot="20932037" flipH="1">
            <a:off x="10437887" y="5321909"/>
            <a:ext cx="1804027" cy="1603342"/>
            <a:chOff x="176073" y="436443"/>
            <a:chExt cx="3814267" cy="3954252"/>
          </a:xfrm>
        </p:grpSpPr>
        <p:sp>
          <p:nvSpPr>
            <p:cNvPr id="3" name="等腰三角形 2"/>
            <p:cNvSpPr/>
            <p:nvPr/>
          </p:nvSpPr>
          <p:spPr>
            <a:xfrm rot="4706719">
              <a:off x="779420" y="328112"/>
              <a:ext cx="3102590" cy="33192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 name="等腰三角形 3"/>
            <p:cNvSpPr/>
            <p:nvPr/>
          </p:nvSpPr>
          <p:spPr>
            <a:xfrm rot="4706719">
              <a:off x="1566438" y="3122874"/>
              <a:ext cx="1321558" cy="121408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p:cNvSpPr/>
            <p:nvPr/>
          </p:nvSpPr>
          <p:spPr>
            <a:xfrm rot="4706719">
              <a:off x="35615" y="1079874"/>
              <a:ext cx="1924335" cy="164341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6" name="组合 5"/>
          <p:cNvGrpSpPr/>
          <p:nvPr userDrawn="1"/>
        </p:nvGrpSpPr>
        <p:grpSpPr>
          <a:xfrm rot="667963">
            <a:off x="108807" y="165330"/>
            <a:ext cx="1804027" cy="1603342"/>
            <a:chOff x="176073" y="436443"/>
            <a:chExt cx="3814267" cy="3954252"/>
          </a:xfrm>
        </p:grpSpPr>
        <p:sp>
          <p:nvSpPr>
            <p:cNvPr id="7" name="等腰三角形 6"/>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split orient="vert"/>
      </p:transition>
    </mc:Choice>
    <mc:Fallback>
      <p:transition spd="slow" advClick="0" advTm="0">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grpSp>
        <p:nvGrpSpPr>
          <p:cNvPr id="2" name="组合 1"/>
          <p:cNvGrpSpPr/>
          <p:nvPr userDrawn="1"/>
        </p:nvGrpSpPr>
        <p:grpSpPr>
          <a:xfrm rot="20932037" flipH="1">
            <a:off x="10437887" y="5321909"/>
            <a:ext cx="1804027" cy="1603342"/>
            <a:chOff x="176073" y="436443"/>
            <a:chExt cx="3814267" cy="3954252"/>
          </a:xfrm>
        </p:grpSpPr>
        <p:sp>
          <p:nvSpPr>
            <p:cNvPr id="3" name="等腰三角形 2"/>
            <p:cNvSpPr/>
            <p:nvPr/>
          </p:nvSpPr>
          <p:spPr>
            <a:xfrm rot="4706719">
              <a:off x="779420" y="328112"/>
              <a:ext cx="3102590" cy="33192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 name="等腰三角形 3"/>
            <p:cNvSpPr/>
            <p:nvPr/>
          </p:nvSpPr>
          <p:spPr>
            <a:xfrm rot="4706719">
              <a:off x="1566438" y="3122874"/>
              <a:ext cx="1321558" cy="121408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p:cNvSpPr/>
            <p:nvPr/>
          </p:nvSpPr>
          <p:spPr>
            <a:xfrm rot="4706719">
              <a:off x="35615" y="1079874"/>
              <a:ext cx="1924335" cy="164341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6" name="组合 5"/>
          <p:cNvGrpSpPr/>
          <p:nvPr userDrawn="1"/>
        </p:nvGrpSpPr>
        <p:grpSpPr>
          <a:xfrm rot="667963">
            <a:off x="108807" y="165330"/>
            <a:ext cx="1804027" cy="1603342"/>
            <a:chOff x="176073" y="436443"/>
            <a:chExt cx="3814267" cy="3954252"/>
          </a:xfrm>
        </p:grpSpPr>
        <p:sp>
          <p:nvSpPr>
            <p:cNvPr id="7" name="等腰三角形 6"/>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split orient="vert"/>
      </p:transition>
    </mc:Choice>
    <mc:Fallback>
      <p:transition spd="slow" advClick="0" advTm="0">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0">
        <p:split orient="vert"/>
      </p:transition>
    </mc:Choice>
    <mc:Fallback>
      <p:transition spd="slow" advClick="0" advTm="0">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76664BA-FAEB-42F3-A8BE-09D6F18B143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C08AC1F-CD8D-497D-9859-AB6A0353CDB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split orient="vert"/>
      </p:transition>
    </mc:Choice>
    <mc:Fallback>
      <p:transition spd="slow" advClick="0" advTm="0">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76664BA-FAEB-42F3-A8BE-09D6F18B143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C08AC1F-CD8D-497D-9859-AB6A0353CDB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split orient="vert"/>
      </p:transition>
    </mc:Choice>
    <mc:Fallback>
      <p:transition spd="slow" advClick="0" advTm="0">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76664BA-FAEB-42F3-A8BE-09D6F18B143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C08AC1F-CD8D-497D-9859-AB6A0353CDB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split orient="vert"/>
      </p:transition>
    </mc:Choice>
    <mc:Fallback>
      <p:transition spd="slow" advClick="0" advTm="0">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76664BA-FAEB-42F3-A8BE-09D6F18B143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C08AC1F-CD8D-497D-9859-AB6A0353CDB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split orient="vert"/>
      </p:transition>
    </mc:Choice>
    <mc:Fallback>
      <p:transition spd="slow" advClick="0" advTm="0">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76664BA-FAEB-42F3-A8BE-09D6F18B143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C08AC1F-CD8D-497D-9859-AB6A0353CDB5}" type="slidenum">
              <a:rPr lang="zh-CN" altLang="en-US" smtClean="0"/>
            </a:fld>
            <a:endParaRPr lang="zh-CN" altLang="en-US"/>
          </a:p>
        </p:txBody>
      </p:sp>
      <p:grpSp>
        <p:nvGrpSpPr>
          <p:cNvPr id="6" name="组合 5"/>
          <p:cNvGrpSpPr/>
          <p:nvPr userDrawn="1"/>
        </p:nvGrpSpPr>
        <p:grpSpPr>
          <a:xfrm rot="20932037" flipH="1">
            <a:off x="10437887" y="5321909"/>
            <a:ext cx="1804027" cy="1603342"/>
            <a:chOff x="176073" y="436443"/>
            <a:chExt cx="3814267" cy="3954252"/>
          </a:xfrm>
        </p:grpSpPr>
        <p:sp>
          <p:nvSpPr>
            <p:cNvPr id="7" name="等腰三角形 6"/>
            <p:cNvSpPr/>
            <p:nvPr/>
          </p:nvSpPr>
          <p:spPr>
            <a:xfrm rot="4706719">
              <a:off x="779420" y="328112"/>
              <a:ext cx="3102590" cy="33192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p:cNvSpPr/>
            <p:nvPr/>
          </p:nvSpPr>
          <p:spPr>
            <a:xfrm rot="4706719">
              <a:off x="1566438" y="3122874"/>
              <a:ext cx="1321558" cy="121408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p:cNvSpPr/>
            <p:nvPr/>
          </p:nvSpPr>
          <p:spPr>
            <a:xfrm rot="4706719">
              <a:off x="35615" y="1079874"/>
              <a:ext cx="1924335" cy="164341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10" name="组合 9"/>
          <p:cNvGrpSpPr/>
          <p:nvPr userDrawn="1"/>
        </p:nvGrpSpPr>
        <p:grpSpPr>
          <a:xfrm rot="667963">
            <a:off x="108807" y="165330"/>
            <a:ext cx="1804027" cy="1603342"/>
            <a:chOff x="176073" y="436443"/>
            <a:chExt cx="3814267" cy="3954252"/>
          </a:xfrm>
        </p:grpSpPr>
        <p:sp>
          <p:nvSpPr>
            <p:cNvPr id="11" name="等腰三角形 10"/>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等腰三角形 11"/>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3" name="等腰三角形 12"/>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split orient="vert"/>
      </p:transition>
    </mc:Choice>
    <mc:Fallback>
      <p:transition spd="slow" advClick="0" advTm="0">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6664BA-FAEB-42F3-A8BE-09D6F18B143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C08AC1F-CD8D-497D-9859-AB6A0353CDB5}" type="slidenum">
              <a:rPr lang="zh-CN" altLang="en-US" smtClean="0"/>
            </a:fld>
            <a:endParaRPr lang="zh-CN" altLang="en-US"/>
          </a:p>
        </p:txBody>
      </p:sp>
      <p:grpSp>
        <p:nvGrpSpPr>
          <p:cNvPr id="5" name="组合 4"/>
          <p:cNvGrpSpPr/>
          <p:nvPr userDrawn="1"/>
        </p:nvGrpSpPr>
        <p:grpSpPr>
          <a:xfrm rot="20932037" flipH="1">
            <a:off x="10437887" y="5321909"/>
            <a:ext cx="1804027" cy="1603342"/>
            <a:chOff x="176073" y="436443"/>
            <a:chExt cx="3814267" cy="3954252"/>
          </a:xfrm>
        </p:grpSpPr>
        <p:sp>
          <p:nvSpPr>
            <p:cNvPr id="6" name="等腰三角形 5"/>
            <p:cNvSpPr/>
            <p:nvPr/>
          </p:nvSpPr>
          <p:spPr>
            <a:xfrm rot="4706719">
              <a:off x="779420" y="328112"/>
              <a:ext cx="3102590" cy="33192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7" name="等腰三角形 6"/>
            <p:cNvSpPr/>
            <p:nvPr/>
          </p:nvSpPr>
          <p:spPr>
            <a:xfrm rot="4706719">
              <a:off x="1566438" y="3122874"/>
              <a:ext cx="1321558" cy="121408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p:cNvSpPr/>
            <p:nvPr/>
          </p:nvSpPr>
          <p:spPr>
            <a:xfrm rot="4706719">
              <a:off x="35615" y="1079874"/>
              <a:ext cx="1924335" cy="164341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9" name="组合 8"/>
          <p:cNvGrpSpPr/>
          <p:nvPr userDrawn="1"/>
        </p:nvGrpSpPr>
        <p:grpSpPr>
          <a:xfrm rot="667963">
            <a:off x="108807" y="165330"/>
            <a:ext cx="1804027" cy="1603342"/>
            <a:chOff x="176073" y="436443"/>
            <a:chExt cx="3814267" cy="3954252"/>
          </a:xfrm>
        </p:grpSpPr>
        <p:sp>
          <p:nvSpPr>
            <p:cNvPr id="10" name="等腰三角形 9"/>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等腰三角形 10"/>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等腰三角形 11"/>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split orient="vert"/>
      </p:transition>
    </mc:Choice>
    <mc:Fallback>
      <p:transition spd="slow" advClick="0" advTm="0">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76664BA-FAEB-42F3-A8BE-09D6F18B143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C08AC1F-CD8D-497D-9859-AB6A0353CDB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split orient="vert"/>
      </p:transition>
    </mc:Choice>
    <mc:Fallback>
      <p:transition spd="slow" advClick="0" advTm="0">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76664BA-FAEB-42F3-A8BE-09D6F18B143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C08AC1F-CD8D-497D-9859-AB6A0353CDB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split orient="vert"/>
      </p:transition>
    </mc:Choice>
    <mc:Fallback>
      <p:transition spd="slow" advClick="0" advTm="0">
        <p:split orient="vert"/>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276664BA-FAEB-42F3-A8BE-09D6F18B1435}"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4C08AC1F-CD8D-497D-9859-AB6A0353CDB5}"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mc:Choice xmlns:p14="http://schemas.microsoft.com/office/powerpoint/2010/main" Requires="p14">
      <p:transition spd="slow" p14:dur="1500" advClick="0" advTm="0">
        <p:split orient="vert"/>
      </p:transition>
    </mc:Choice>
    <mc:Fallback>
      <p:transition spd="slow" advClick="0" advTm="0">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 y="0"/>
            <a:ext cx="13097302" cy="6858000"/>
            <a:chOff x="-1" y="0"/>
            <a:chExt cx="13097302" cy="6858000"/>
          </a:xfrm>
        </p:grpSpPr>
        <p:sp>
          <p:nvSpPr>
            <p:cNvPr id="7" name="等腰三角形 6"/>
            <p:cNvSpPr/>
            <p:nvPr/>
          </p:nvSpPr>
          <p:spPr>
            <a:xfrm rot="5400000">
              <a:off x="2005082" y="3991971"/>
              <a:ext cx="2768221" cy="238380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 name="等腰三角形 3"/>
            <p:cNvSpPr/>
            <p:nvPr/>
          </p:nvSpPr>
          <p:spPr>
            <a:xfrm rot="5400000">
              <a:off x="-552735" y="842749"/>
              <a:ext cx="6277970" cy="517250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p:cNvSpPr/>
            <p:nvPr/>
          </p:nvSpPr>
          <p:spPr>
            <a:xfrm rot="5400000">
              <a:off x="1621240" y="429336"/>
              <a:ext cx="2273490" cy="1994846"/>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p:cNvSpPr/>
            <p:nvPr/>
          </p:nvSpPr>
          <p:spPr>
            <a:xfrm rot="5400000">
              <a:off x="3417627" y="59143"/>
              <a:ext cx="1105469" cy="987184"/>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p:cNvSpPr/>
            <p:nvPr/>
          </p:nvSpPr>
          <p:spPr>
            <a:xfrm rot="5400000">
              <a:off x="1053149" y="5243017"/>
              <a:ext cx="1105469" cy="987184"/>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0" name="等腰三角形 9"/>
            <p:cNvSpPr/>
            <p:nvPr/>
          </p:nvSpPr>
          <p:spPr>
            <a:xfrm>
              <a:off x="9994711" y="3248734"/>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等腰三角形 10"/>
            <p:cNvSpPr/>
            <p:nvPr/>
          </p:nvSpPr>
          <p:spPr>
            <a:xfrm>
              <a:off x="9171295" y="5643916"/>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等腰三角形 11"/>
            <p:cNvSpPr/>
            <p:nvPr/>
          </p:nvSpPr>
          <p:spPr>
            <a:xfrm>
              <a:off x="9250906" y="4000496"/>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
        <p:nvSpPr>
          <p:cNvPr id="23" name="文本框 22"/>
          <p:cNvSpPr txBox="1"/>
          <p:nvPr/>
        </p:nvSpPr>
        <p:spPr>
          <a:xfrm>
            <a:off x="4695190" y="815340"/>
            <a:ext cx="6106160" cy="2061210"/>
          </a:xfrm>
          <a:prstGeom prst="rect">
            <a:avLst/>
          </a:prstGeom>
          <a:noFill/>
        </p:spPr>
        <p:txBody>
          <a:bodyPr wrap="square" rtlCol="0">
            <a:spAutoFit/>
            <a:scene3d>
              <a:camera prst="orthographicFront"/>
              <a:lightRig rig="threePt" dir="t"/>
            </a:scene3d>
            <a:sp3d contourW="12700"/>
          </a:bodyPr>
          <a:lstStyle/>
          <a:p>
            <a:pPr algn="l" defTabSz="901065">
              <a:defRPr/>
            </a:pPr>
            <a:r>
              <a:rPr lang="zh-CN" altLang="en-US" sz="6400" dirty="0">
                <a:latin typeface="微软雅黑" panose="020B0503020204020204" pitchFamily="34" charset="-122"/>
                <a:ea typeface="微软雅黑" panose="020B0503020204020204" pitchFamily="34" charset="-122"/>
                <a:cs typeface="+mn-ea"/>
                <a:sym typeface="+mn-lt"/>
              </a:rPr>
              <a:t>Game Box Business Plan</a:t>
            </a:r>
            <a:endParaRPr lang="zh-CN" altLang="en-US" sz="64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5542" y="806792"/>
            <a:ext cx="4584950" cy="1910739"/>
            <a:chOff x="1600200" y="900113"/>
            <a:chExt cx="3439239" cy="1433274"/>
          </a:xfrm>
        </p:grpSpPr>
        <p:sp>
          <p:nvSpPr>
            <p:cNvPr id="23" name="矩形 22"/>
            <p:cNvSpPr/>
            <p:nvPr/>
          </p:nvSpPr>
          <p:spPr>
            <a:xfrm>
              <a:off x="1600200" y="2213818"/>
              <a:ext cx="2971800" cy="119569"/>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rot="16200000">
              <a:off x="4323647" y="1148466"/>
              <a:ext cx="616276" cy="119569"/>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27" name="任意多边形: 形状 26"/>
            <p:cNvSpPr/>
            <p:nvPr/>
          </p:nvSpPr>
          <p:spPr>
            <a:xfrm>
              <a:off x="4572000" y="1398508"/>
              <a:ext cx="467439" cy="934878"/>
            </a:xfrm>
            <a:custGeom>
              <a:avLst/>
              <a:gdLst>
                <a:gd name="connsiteX0" fmla="*/ 0 w 958850"/>
                <a:gd name="connsiteY0" fmla="*/ 0 h 1917700"/>
                <a:gd name="connsiteX1" fmla="*/ 958850 w 958850"/>
                <a:gd name="connsiteY1" fmla="*/ 958850 h 1917700"/>
                <a:gd name="connsiteX2" fmla="*/ 0 w 958850"/>
                <a:gd name="connsiteY2" fmla="*/ 1917700 h 1917700"/>
                <a:gd name="connsiteX3" fmla="*/ 0 w 958850"/>
                <a:gd name="connsiteY3" fmla="*/ 1672656 h 1917700"/>
                <a:gd name="connsiteX4" fmla="*/ 713806 w 958850"/>
                <a:gd name="connsiteY4" fmla="*/ 958850 h 1917700"/>
                <a:gd name="connsiteX5" fmla="*/ 0 w 958850"/>
                <a:gd name="connsiteY5" fmla="*/ 245044 h 1917700"/>
                <a:gd name="connsiteX6" fmla="*/ 0 w 958850"/>
                <a:gd name="connsiteY6" fmla="*/ 0 h 191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850" h="1917700">
                  <a:moveTo>
                    <a:pt x="0" y="0"/>
                  </a:moveTo>
                  <a:cubicBezTo>
                    <a:pt x="529558" y="0"/>
                    <a:pt x="958850" y="429292"/>
                    <a:pt x="958850" y="958850"/>
                  </a:cubicBezTo>
                  <a:cubicBezTo>
                    <a:pt x="958850" y="1488408"/>
                    <a:pt x="529558" y="1917700"/>
                    <a:pt x="0" y="1917700"/>
                  </a:cubicBezTo>
                  <a:lnTo>
                    <a:pt x="0" y="1672656"/>
                  </a:lnTo>
                  <a:cubicBezTo>
                    <a:pt x="394224" y="1672656"/>
                    <a:pt x="713806" y="1353074"/>
                    <a:pt x="713806" y="958850"/>
                  </a:cubicBezTo>
                  <a:cubicBezTo>
                    <a:pt x="713806" y="564626"/>
                    <a:pt x="394224" y="245044"/>
                    <a:pt x="0" y="245044"/>
                  </a:cubicBezTo>
                  <a:lnTo>
                    <a:pt x="0" y="0"/>
                  </a:ln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5" name="椭圆 4"/>
            <p:cNvSpPr/>
            <p:nvPr/>
          </p:nvSpPr>
          <p:spPr>
            <a:xfrm>
              <a:off x="4272497" y="1566445"/>
              <a:ext cx="599005" cy="599005"/>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11" name="任意多边形: 形状 10"/>
            <p:cNvSpPr>
              <a:spLocks noChangeAspect="1"/>
            </p:cNvSpPr>
            <p:nvPr/>
          </p:nvSpPr>
          <p:spPr bwMode="auto">
            <a:xfrm>
              <a:off x="4399344" y="1695120"/>
              <a:ext cx="345312" cy="344948"/>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30 w 400"/>
                <a:gd name="T27" fmla="*/ 170 h 400"/>
                <a:gd name="T28" fmla="*/ 188 w 400"/>
                <a:gd name="T29" fmla="*/ 311 h 400"/>
                <a:gd name="T30" fmla="*/ 176 w 400"/>
                <a:gd name="T31" fmla="*/ 316 h 400"/>
                <a:gd name="T32" fmla="*/ 165 w 400"/>
                <a:gd name="T33" fmla="*/ 311 h 400"/>
                <a:gd name="T34" fmla="*/ 70 w 400"/>
                <a:gd name="T35" fmla="*/ 217 h 400"/>
                <a:gd name="T36" fmla="*/ 66 w 400"/>
                <a:gd name="T37" fmla="*/ 205 h 400"/>
                <a:gd name="T38" fmla="*/ 70 w 400"/>
                <a:gd name="T39" fmla="*/ 193 h 400"/>
                <a:gd name="T40" fmla="*/ 94 w 400"/>
                <a:gd name="T41" fmla="*/ 170 h 400"/>
                <a:gd name="T42" fmla="*/ 106 w 400"/>
                <a:gd name="T43" fmla="*/ 165 h 400"/>
                <a:gd name="T44" fmla="*/ 118 w 400"/>
                <a:gd name="T45" fmla="*/ 170 h 400"/>
                <a:gd name="T46" fmla="*/ 176 w 400"/>
                <a:gd name="T47" fmla="*/ 229 h 400"/>
                <a:gd name="T48" fmla="*/ 283 w 400"/>
                <a:gd name="T49" fmla="*/ 123 h 400"/>
                <a:gd name="T50" fmla="*/ 295 w 400"/>
                <a:gd name="T51" fmla="*/ 118 h 400"/>
                <a:gd name="T52" fmla="*/ 306 w 400"/>
                <a:gd name="T53" fmla="*/ 123 h 400"/>
                <a:gd name="T54" fmla="*/ 330 w 400"/>
                <a:gd name="T55" fmla="*/ 146 h 400"/>
                <a:gd name="T56" fmla="*/ 335 w 400"/>
                <a:gd name="T57" fmla="*/ 158 h 400"/>
                <a:gd name="T58" fmla="*/ 330 w 400"/>
                <a:gd name="T59" fmla="*/ 170 h 400"/>
                <a:gd name="T60" fmla="*/ 330 w 400"/>
                <a:gd name="T61" fmla="*/ 170 h 400"/>
                <a:gd name="T62" fmla="*/ 330 w 400"/>
                <a:gd name="T63" fmla="*/ 1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30" y="170"/>
                  </a:moveTo>
                  <a:cubicBezTo>
                    <a:pt x="188" y="311"/>
                    <a:pt x="188" y="311"/>
                    <a:pt x="188" y="311"/>
                  </a:cubicBezTo>
                  <a:cubicBezTo>
                    <a:pt x="185" y="315"/>
                    <a:pt x="181" y="316"/>
                    <a:pt x="176" y="316"/>
                  </a:cubicBezTo>
                  <a:cubicBezTo>
                    <a:pt x="172" y="316"/>
                    <a:pt x="168" y="315"/>
                    <a:pt x="165" y="311"/>
                  </a:cubicBezTo>
                  <a:cubicBezTo>
                    <a:pt x="70" y="217"/>
                    <a:pt x="70" y="217"/>
                    <a:pt x="70" y="217"/>
                  </a:cubicBezTo>
                  <a:cubicBezTo>
                    <a:pt x="67" y="214"/>
                    <a:pt x="66" y="210"/>
                    <a:pt x="66" y="205"/>
                  </a:cubicBezTo>
                  <a:cubicBezTo>
                    <a:pt x="66" y="200"/>
                    <a:pt x="67" y="196"/>
                    <a:pt x="70" y="193"/>
                  </a:cubicBezTo>
                  <a:cubicBezTo>
                    <a:pt x="94" y="170"/>
                    <a:pt x="94" y="170"/>
                    <a:pt x="94" y="170"/>
                  </a:cubicBezTo>
                  <a:cubicBezTo>
                    <a:pt x="97" y="166"/>
                    <a:pt x="101" y="165"/>
                    <a:pt x="106" y="165"/>
                  </a:cubicBezTo>
                  <a:cubicBezTo>
                    <a:pt x="110" y="165"/>
                    <a:pt x="114" y="166"/>
                    <a:pt x="118" y="170"/>
                  </a:cubicBezTo>
                  <a:cubicBezTo>
                    <a:pt x="176" y="229"/>
                    <a:pt x="176" y="229"/>
                    <a:pt x="176" y="229"/>
                  </a:cubicBezTo>
                  <a:cubicBezTo>
                    <a:pt x="283" y="123"/>
                    <a:pt x="283" y="123"/>
                    <a:pt x="283" y="123"/>
                  </a:cubicBezTo>
                  <a:cubicBezTo>
                    <a:pt x="286" y="119"/>
                    <a:pt x="290" y="118"/>
                    <a:pt x="295" y="118"/>
                  </a:cubicBezTo>
                  <a:cubicBezTo>
                    <a:pt x="299" y="118"/>
                    <a:pt x="303" y="119"/>
                    <a:pt x="306" y="123"/>
                  </a:cubicBezTo>
                  <a:cubicBezTo>
                    <a:pt x="330" y="146"/>
                    <a:pt x="330" y="146"/>
                    <a:pt x="330" y="146"/>
                  </a:cubicBezTo>
                  <a:cubicBezTo>
                    <a:pt x="333" y="149"/>
                    <a:pt x="335" y="153"/>
                    <a:pt x="335" y="158"/>
                  </a:cubicBezTo>
                  <a:cubicBezTo>
                    <a:pt x="335" y="163"/>
                    <a:pt x="333" y="167"/>
                    <a:pt x="330" y="170"/>
                  </a:cubicBezTo>
                  <a:close/>
                  <a:moveTo>
                    <a:pt x="330" y="170"/>
                  </a:moveTo>
                  <a:cubicBezTo>
                    <a:pt x="330" y="170"/>
                    <a:pt x="330" y="170"/>
                    <a:pt x="330" y="170"/>
                  </a:cubicBezTo>
                </a:path>
              </a:pathLst>
            </a:custGeom>
            <a:solidFill>
              <a:schemeClr val="bg1"/>
            </a:solidFill>
            <a:ln>
              <a:noFill/>
            </a:ln>
          </p:spPr>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grpSp>
      <p:grpSp>
        <p:nvGrpSpPr>
          <p:cNvPr id="30" name="组合 29"/>
          <p:cNvGrpSpPr/>
          <p:nvPr/>
        </p:nvGrpSpPr>
        <p:grpSpPr>
          <a:xfrm>
            <a:off x="6329024" y="5026050"/>
            <a:ext cx="3600693" cy="1618248"/>
            <a:chOff x="2338506" y="3029515"/>
            <a:chExt cx="2700933" cy="1213872"/>
          </a:xfrm>
        </p:grpSpPr>
        <p:sp>
          <p:nvSpPr>
            <p:cNvPr id="21" name="任意多边形: 形状 20"/>
            <p:cNvSpPr/>
            <p:nvPr/>
          </p:nvSpPr>
          <p:spPr>
            <a:xfrm>
              <a:off x="4572000" y="3029515"/>
              <a:ext cx="467439" cy="934878"/>
            </a:xfrm>
            <a:custGeom>
              <a:avLst/>
              <a:gdLst>
                <a:gd name="connsiteX0" fmla="*/ 0 w 958850"/>
                <a:gd name="connsiteY0" fmla="*/ 0 h 1917700"/>
                <a:gd name="connsiteX1" fmla="*/ 958850 w 958850"/>
                <a:gd name="connsiteY1" fmla="*/ 958850 h 1917700"/>
                <a:gd name="connsiteX2" fmla="*/ 0 w 958850"/>
                <a:gd name="connsiteY2" fmla="*/ 1917700 h 1917700"/>
                <a:gd name="connsiteX3" fmla="*/ 0 w 958850"/>
                <a:gd name="connsiteY3" fmla="*/ 1672656 h 1917700"/>
                <a:gd name="connsiteX4" fmla="*/ 713806 w 958850"/>
                <a:gd name="connsiteY4" fmla="*/ 958850 h 1917700"/>
                <a:gd name="connsiteX5" fmla="*/ 0 w 958850"/>
                <a:gd name="connsiteY5" fmla="*/ 245044 h 1917700"/>
                <a:gd name="connsiteX6" fmla="*/ 0 w 958850"/>
                <a:gd name="connsiteY6" fmla="*/ 0 h 191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850" h="1917700">
                  <a:moveTo>
                    <a:pt x="0" y="0"/>
                  </a:moveTo>
                  <a:cubicBezTo>
                    <a:pt x="529558" y="0"/>
                    <a:pt x="958850" y="429292"/>
                    <a:pt x="958850" y="958850"/>
                  </a:cubicBezTo>
                  <a:cubicBezTo>
                    <a:pt x="958850" y="1488408"/>
                    <a:pt x="529558" y="1917700"/>
                    <a:pt x="0" y="1917700"/>
                  </a:cubicBezTo>
                  <a:lnTo>
                    <a:pt x="0" y="1672656"/>
                  </a:lnTo>
                  <a:cubicBezTo>
                    <a:pt x="394224" y="1672656"/>
                    <a:pt x="713806" y="1353074"/>
                    <a:pt x="713806" y="958850"/>
                  </a:cubicBezTo>
                  <a:cubicBezTo>
                    <a:pt x="713806" y="564626"/>
                    <a:pt x="394224" y="245044"/>
                    <a:pt x="0" y="245044"/>
                  </a:cubicBezTo>
                  <a:lnTo>
                    <a:pt x="0" y="0"/>
                  </a:lnTo>
                  <a:close/>
                </a:path>
              </a:pathLst>
            </a:cu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24" name="矩形 23"/>
            <p:cNvSpPr/>
            <p:nvPr/>
          </p:nvSpPr>
          <p:spPr>
            <a:xfrm>
              <a:off x="2338507" y="3844438"/>
              <a:ext cx="2233494" cy="119569"/>
            </a:xfrm>
            <a:prstGeom prst="rect">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26" name="矩形 25"/>
            <p:cNvSpPr/>
            <p:nvPr/>
          </p:nvSpPr>
          <p:spPr>
            <a:xfrm rot="16200000">
              <a:off x="2198816" y="3984128"/>
              <a:ext cx="398949" cy="119569"/>
            </a:xfrm>
            <a:prstGeom prst="rect">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7" name="椭圆 6"/>
            <p:cNvSpPr/>
            <p:nvPr/>
          </p:nvSpPr>
          <p:spPr>
            <a:xfrm>
              <a:off x="4272497" y="3197452"/>
              <a:ext cx="599005" cy="599005"/>
            </a:xfrm>
            <a:prstGeom prst="ellipse">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12" name="任意多边形: 形状 11"/>
            <p:cNvSpPr/>
            <p:nvPr/>
          </p:nvSpPr>
          <p:spPr bwMode="auto">
            <a:xfrm>
              <a:off x="4404064" y="3324663"/>
              <a:ext cx="344060" cy="343422"/>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p:spPr>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grpSp>
      <p:sp>
        <p:nvSpPr>
          <p:cNvPr id="37" name="Rectangle 29"/>
          <p:cNvSpPr/>
          <p:nvPr/>
        </p:nvSpPr>
        <p:spPr>
          <a:xfrm>
            <a:off x="5003800" y="1628140"/>
            <a:ext cx="5627370" cy="1938020"/>
          </a:xfrm>
          <a:prstGeom prst="rect">
            <a:avLst/>
          </a:prstGeom>
        </p:spPr>
        <p:txBody>
          <a:bodyPr wrap="square">
            <a:spAutoFit/>
          </a:bodyPr>
          <a:lstStyle/>
          <a:p>
            <a:pPr algn="r">
              <a:lnSpc>
                <a:spcPct val="150000"/>
              </a:lnSpc>
            </a:pPr>
            <a:r>
              <a:rPr lang="zh-CN" altLang="en-US" sz="1600" b="1" dirty="0">
                <a:solidFill>
                  <a:schemeClr val="tx1">
                    <a:lumMod val="75000"/>
                    <a:lumOff val="25000"/>
                  </a:schemeClr>
                </a:solidFill>
                <a:latin typeface="华文楷体" panose="02010600040101010101" charset="-122"/>
                <a:ea typeface="华文楷体" panose="02010600040101010101" charset="-122"/>
                <a:cs typeface="+mn-ea"/>
                <a:sym typeface="+mn-lt"/>
              </a:rPr>
              <a:t>Feasibility of marketing plan We will adopt various marketing activities to promote game box applications, </a:t>
            </a:r>
            <a:r>
              <a:rPr lang="zh-CN" altLang="en-US" sz="1600" b="1" dirty="0">
                <a:solidFill>
                  <a:srgbClr val="FF0000"/>
                </a:solidFill>
                <a:latin typeface="华文楷体" panose="02010600040101010101" charset="-122"/>
                <a:ea typeface="华文楷体" panose="02010600040101010101" charset="-122"/>
                <a:cs typeface="+mn-ea"/>
                <a:sym typeface="+mn-lt"/>
              </a:rPr>
              <a:t>including social media promotion, online game portal promotion, online advertising, etc. </a:t>
            </a:r>
            <a:r>
              <a:rPr lang="zh-CN" altLang="en-US" sz="1600" b="1" dirty="0">
                <a:solidFill>
                  <a:schemeClr val="tx1">
                    <a:lumMod val="75000"/>
                    <a:lumOff val="25000"/>
                  </a:schemeClr>
                </a:solidFill>
                <a:latin typeface="华文楷体" panose="02010600040101010101" charset="-122"/>
                <a:ea typeface="华文楷体" panose="02010600040101010101" charset="-122"/>
                <a:cs typeface="+mn-ea"/>
                <a:sym typeface="+mn-lt"/>
              </a:rPr>
              <a:t>We will also use the help of some third-party game developers to promote our applications.</a:t>
            </a:r>
            <a:endParaRPr lang="zh-CN" altLang="en-US" sz="1600" b="1" dirty="0">
              <a:solidFill>
                <a:schemeClr val="tx1">
                  <a:lumMod val="75000"/>
                  <a:lumOff val="25000"/>
                </a:schemeClr>
              </a:solidFill>
              <a:latin typeface="华文楷体" panose="02010600040101010101" charset="-122"/>
              <a:ea typeface="华文楷体" panose="02010600040101010101" charset="-122"/>
              <a:cs typeface="+mn-ea"/>
              <a:sym typeface="+mn-lt"/>
            </a:endParaRPr>
          </a:p>
        </p:txBody>
      </p:sp>
      <p:pic>
        <p:nvPicPr>
          <p:cNvPr id="3" name="图片 2"/>
          <p:cNvPicPr>
            <a:picLocks noChangeAspect="1"/>
          </p:cNvPicPr>
          <p:nvPr/>
        </p:nvPicPr>
        <p:blipFill>
          <a:blip r:embed="rId1"/>
          <a:stretch>
            <a:fillRect/>
          </a:stretch>
        </p:blipFill>
        <p:spPr>
          <a:xfrm>
            <a:off x="982980" y="3094355"/>
            <a:ext cx="3717290" cy="3549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0-#ppt_w/2"/>
                                          </p:val>
                                        </p:tav>
                                        <p:tav tm="100000">
                                          <p:val>
                                            <p:strVal val="#ppt_x"/>
                                          </p:val>
                                        </p:tav>
                                      </p:tavLst>
                                    </p:anim>
                                    <p:anim calcmode="lin" valueType="num">
                                      <p:cBhvr additive="base">
                                        <p:cTn id="14"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 y="0"/>
            <a:ext cx="13097302" cy="6858000"/>
            <a:chOff x="-1" y="0"/>
            <a:chExt cx="13097302" cy="6858000"/>
          </a:xfrm>
        </p:grpSpPr>
        <p:sp>
          <p:nvSpPr>
            <p:cNvPr id="7" name="等腰三角形 6"/>
            <p:cNvSpPr/>
            <p:nvPr/>
          </p:nvSpPr>
          <p:spPr>
            <a:xfrm rot="5400000">
              <a:off x="2005082" y="3991971"/>
              <a:ext cx="2768221" cy="238380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 name="等腰三角形 3"/>
            <p:cNvSpPr/>
            <p:nvPr/>
          </p:nvSpPr>
          <p:spPr>
            <a:xfrm rot="5400000">
              <a:off x="-552735" y="842749"/>
              <a:ext cx="6277970" cy="517250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p:cNvSpPr/>
            <p:nvPr/>
          </p:nvSpPr>
          <p:spPr>
            <a:xfrm rot="5400000">
              <a:off x="1621240" y="429336"/>
              <a:ext cx="2273490" cy="1994846"/>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p:cNvSpPr/>
            <p:nvPr/>
          </p:nvSpPr>
          <p:spPr>
            <a:xfrm rot="5400000">
              <a:off x="3417627" y="59143"/>
              <a:ext cx="1105469" cy="987184"/>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p:cNvSpPr/>
            <p:nvPr/>
          </p:nvSpPr>
          <p:spPr>
            <a:xfrm rot="5400000">
              <a:off x="1053149" y="5243017"/>
              <a:ext cx="1105469" cy="987184"/>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0" name="等腰三角形 9"/>
            <p:cNvSpPr/>
            <p:nvPr/>
          </p:nvSpPr>
          <p:spPr>
            <a:xfrm>
              <a:off x="9994711" y="3248734"/>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等腰三角形 10"/>
            <p:cNvSpPr/>
            <p:nvPr/>
          </p:nvSpPr>
          <p:spPr>
            <a:xfrm>
              <a:off x="9171295" y="5643916"/>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等腰三角形 11"/>
            <p:cNvSpPr/>
            <p:nvPr/>
          </p:nvSpPr>
          <p:spPr>
            <a:xfrm>
              <a:off x="9250906" y="4000496"/>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
        <p:nvSpPr>
          <p:cNvPr id="23" name="文本框 22"/>
          <p:cNvSpPr txBox="1"/>
          <p:nvPr/>
        </p:nvSpPr>
        <p:spPr>
          <a:xfrm>
            <a:off x="4420735" y="1572241"/>
            <a:ext cx="6955750" cy="1107996"/>
          </a:xfrm>
          <a:prstGeom prst="rect">
            <a:avLst/>
          </a:prstGeom>
          <a:noFill/>
        </p:spPr>
        <p:txBody>
          <a:bodyPr wrap="none" rtlCol="0">
            <a:spAutoFit/>
            <a:scene3d>
              <a:camera prst="orthographicFront"/>
              <a:lightRig rig="threePt" dir="t"/>
            </a:scene3d>
            <a:sp3d contourW="12700"/>
          </a:bodyPr>
          <a:lstStyle/>
          <a:p>
            <a:pPr defTabSz="901065">
              <a:defRPr/>
            </a:pPr>
            <a:r>
              <a:rPr lang="zh-CN" altLang="en-US" sz="6400" dirty="0">
                <a:latin typeface="微软雅黑" panose="020B0503020204020204" pitchFamily="34" charset="-122"/>
                <a:ea typeface="微软雅黑" panose="020B0503020204020204" pitchFamily="34" charset="-122"/>
                <a:cs typeface="+mn-ea"/>
                <a:sym typeface="+mn-lt"/>
              </a:rPr>
              <a:t>演讲完毕感谢观看</a:t>
            </a:r>
            <a:endParaRPr lang="zh-CN" altLang="en-US" sz="64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76073" y="436443"/>
            <a:ext cx="3814267" cy="3954252"/>
            <a:chOff x="176073" y="436443"/>
            <a:chExt cx="3814267" cy="3954252"/>
          </a:xfrm>
        </p:grpSpPr>
        <p:sp>
          <p:nvSpPr>
            <p:cNvPr id="4" name="等腰三角形 3"/>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等腰三角形 4"/>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等腰三角形 5"/>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
        <p:nvSpPr>
          <p:cNvPr id="7" name="等腰三角形 6"/>
          <p:cNvSpPr/>
          <p:nvPr/>
        </p:nvSpPr>
        <p:spPr>
          <a:xfrm>
            <a:off x="9646123" y="5513126"/>
            <a:ext cx="2273490" cy="1344874"/>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p:cNvSpPr/>
          <p:nvPr/>
        </p:nvSpPr>
        <p:spPr>
          <a:xfrm>
            <a:off x="9677399" y="5294762"/>
            <a:ext cx="1105469" cy="987184"/>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p:cNvSpPr/>
          <p:nvPr/>
        </p:nvSpPr>
        <p:spPr>
          <a:xfrm rot="2667173">
            <a:off x="10950344" y="4360744"/>
            <a:ext cx="1454193" cy="1332363"/>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nvGrpSpPr>
          <p:cNvPr id="10" name="组合 9"/>
          <p:cNvGrpSpPr/>
          <p:nvPr/>
        </p:nvGrpSpPr>
        <p:grpSpPr>
          <a:xfrm>
            <a:off x="4520469" y="2351867"/>
            <a:ext cx="551180" cy="587865"/>
            <a:chOff x="7335520" y="-437099"/>
            <a:chExt cx="914400" cy="975261"/>
          </a:xfrm>
          <a:solidFill>
            <a:schemeClr val="tx1"/>
          </a:solidFill>
        </p:grpSpPr>
        <p:sp>
          <p:nvSpPr>
            <p:cNvPr id="11" name="矩形 10"/>
            <p:cNvSpPr/>
            <p:nvPr/>
          </p:nvSpPr>
          <p:spPr>
            <a:xfrm>
              <a:off x="7335520" y="-437099"/>
              <a:ext cx="914400" cy="741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1</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2" name="等腰三角形 11"/>
            <p:cNvSpPr/>
            <p:nvPr/>
          </p:nvSpPr>
          <p:spPr>
            <a:xfrm rot="10800000">
              <a:off x="7335520" y="304799"/>
              <a:ext cx="914400" cy="2333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13" name="PA-文本框 10"/>
          <p:cNvSpPr txBox="1"/>
          <p:nvPr>
            <p:custDataLst>
              <p:tags r:id="rId1"/>
            </p:custDataLst>
          </p:nvPr>
        </p:nvSpPr>
        <p:spPr>
          <a:xfrm>
            <a:off x="5214577" y="2379210"/>
            <a:ext cx="3254390" cy="810260"/>
          </a:xfrm>
          <a:prstGeom prst="rect">
            <a:avLst/>
          </a:prstGeom>
          <a:noFill/>
        </p:spPr>
        <p:txBody>
          <a:bodyPr wrap="square" rtlCol="0">
            <a:spAutoFit/>
          </a:bodyPr>
          <a:lstStyle/>
          <a:p>
            <a:pPr>
              <a:lnSpc>
                <a:spcPct val="130000"/>
              </a:lnSpc>
            </a:pPr>
            <a:r>
              <a:rPr lang="zh-CN" altLang="en-US" b="1" dirty="0">
                <a:latin typeface="微软雅黑" panose="020B0503020204020204" pitchFamily="34" charset="-122"/>
                <a:ea typeface="微软雅黑" panose="020B0503020204020204" pitchFamily="34" charset="-122"/>
                <a:cs typeface="+mn-ea"/>
                <a:sym typeface="+mn-lt"/>
              </a:rPr>
              <a:t>Creativity and innovation of the app design</a:t>
            </a:r>
            <a:endParaRPr lang="zh-CN" altLang="en-US" b="1" dirty="0">
              <a:latin typeface="微软雅黑" panose="020B0503020204020204" pitchFamily="34" charset="-122"/>
              <a:ea typeface="微软雅黑" panose="020B0503020204020204" pitchFamily="34" charset="-122"/>
              <a:cs typeface="+mn-ea"/>
              <a:sym typeface="+mn-lt"/>
            </a:endParaRPr>
          </a:p>
        </p:txBody>
      </p:sp>
      <p:grpSp>
        <p:nvGrpSpPr>
          <p:cNvPr id="15" name="组合 14"/>
          <p:cNvGrpSpPr/>
          <p:nvPr/>
        </p:nvGrpSpPr>
        <p:grpSpPr>
          <a:xfrm>
            <a:off x="4520469" y="3420828"/>
            <a:ext cx="551180" cy="587865"/>
            <a:chOff x="7335520" y="-437099"/>
            <a:chExt cx="914400" cy="975261"/>
          </a:xfrm>
          <a:solidFill>
            <a:schemeClr val="tx1"/>
          </a:solidFill>
        </p:grpSpPr>
        <p:sp>
          <p:nvSpPr>
            <p:cNvPr id="16" name="矩形 15"/>
            <p:cNvSpPr/>
            <p:nvPr/>
          </p:nvSpPr>
          <p:spPr>
            <a:xfrm>
              <a:off x="7335520" y="-437099"/>
              <a:ext cx="914400" cy="741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2</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7" name="等腰三角形 16"/>
            <p:cNvSpPr/>
            <p:nvPr/>
          </p:nvSpPr>
          <p:spPr>
            <a:xfrm rot="10800000">
              <a:off x="7335520" y="304799"/>
              <a:ext cx="914400" cy="2333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18" name="PA-文本框 10"/>
          <p:cNvSpPr txBox="1"/>
          <p:nvPr>
            <p:custDataLst>
              <p:tags r:id="rId2"/>
            </p:custDataLst>
          </p:nvPr>
        </p:nvSpPr>
        <p:spPr>
          <a:xfrm>
            <a:off x="5196162" y="3324981"/>
            <a:ext cx="3254390" cy="810260"/>
          </a:xfrm>
          <a:prstGeom prst="rect">
            <a:avLst/>
          </a:prstGeom>
          <a:noFill/>
        </p:spPr>
        <p:txBody>
          <a:bodyPr wrap="square" rtlCol="0">
            <a:spAutoFit/>
          </a:bodyPr>
          <a:lstStyle/>
          <a:p>
            <a:pPr>
              <a:lnSpc>
                <a:spcPct val="130000"/>
              </a:lnSpc>
            </a:pPr>
            <a:r>
              <a:rPr lang="zh-CN" altLang="en-US" b="1" dirty="0">
                <a:latin typeface="微软雅黑" panose="020B0503020204020204" pitchFamily="34" charset="-122"/>
                <a:ea typeface="微软雅黑" panose="020B0503020204020204" pitchFamily="34" charset="-122"/>
                <a:cs typeface="+mn-ea"/>
                <a:sym typeface="+mn-lt"/>
              </a:rPr>
              <a:t>Level of detail in the market analysis </a:t>
            </a:r>
            <a:endParaRPr lang="zh-CN" altLang="en-US" b="1" dirty="0">
              <a:latin typeface="微软雅黑" panose="020B0503020204020204" pitchFamily="34" charset="-122"/>
              <a:ea typeface="微软雅黑" panose="020B0503020204020204" pitchFamily="34" charset="-122"/>
              <a:cs typeface="+mn-ea"/>
              <a:sym typeface="+mn-lt"/>
            </a:endParaRPr>
          </a:p>
        </p:txBody>
      </p:sp>
      <p:grpSp>
        <p:nvGrpSpPr>
          <p:cNvPr id="20" name="组合 19"/>
          <p:cNvGrpSpPr/>
          <p:nvPr/>
        </p:nvGrpSpPr>
        <p:grpSpPr>
          <a:xfrm>
            <a:off x="4520469" y="4489789"/>
            <a:ext cx="551180" cy="587865"/>
            <a:chOff x="7335520" y="-437099"/>
            <a:chExt cx="914400" cy="975261"/>
          </a:xfrm>
          <a:solidFill>
            <a:schemeClr val="tx1"/>
          </a:solidFill>
        </p:grpSpPr>
        <p:sp>
          <p:nvSpPr>
            <p:cNvPr id="21" name="矩形 20"/>
            <p:cNvSpPr/>
            <p:nvPr/>
          </p:nvSpPr>
          <p:spPr>
            <a:xfrm>
              <a:off x="7335520" y="-437099"/>
              <a:ext cx="914400" cy="741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latin typeface="微软雅黑" panose="020B0503020204020204" pitchFamily="34" charset="-122"/>
                  <a:ea typeface="微软雅黑" panose="020B0503020204020204" pitchFamily="34" charset="-122"/>
                  <a:cs typeface="+mn-ea"/>
                  <a:sym typeface="+mn-lt"/>
                </a:rPr>
                <a:t>3</a:t>
              </a:r>
              <a:endParaRPr lang="zh-CN" altLang="en-US" sz="32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2" name="等腰三角形 21"/>
            <p:cNvSpPr/>
            <p:nvPr/>
          </p:nvSpPr>
          <p:spPr>
            <a:xfrm rot="10800000">
              <a:off x="7335520" y="304799"/>
              <a:ext cx="914400" cy="2333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23" name="PA-文本框 10"/>
          <p:cNvSpPr txBox="1"/>
          <p:nvPr>
            <p:custDataLst>
              <p:tags r:id="rId3"/>
            </p:custDataLst>
          </p:nvPr>
        </p:nvSpPr>
        <p:spPr>
          <a:xfrm>
            <a:off x="5335227" y="4542532"/>
            <a:ext cx="3254390" cy="810260"/>
          </a:xfrm>
          <a:prstGeom prst="rect">
            <a:avLst/>
          </a:prstGeom>
          <a:noFill/>
        </p:spPr>
        <p:txBody>
          <a:bodyPr wrap="square" rtlCol="0">
            <a:spAutoFit/>
          </a:bodyPr>
          <a:lstStyle/>
          <a:p>
            <a:pPr>
              <a:lnSpc>
                <a:spcPct val="130000"/>
              </a:lnSpc>
            </a:pPr>
            <a:r>
              <a:rPr lang="zh-CN" altLang="en-US" b="1" dirty="0">
                <a:latin typeface="微软雅黑" panose="020B0503020204020204" pitchFamily="34" charset="-122"/>
                <a:ea typeface="微软雅黑" panose="020B0503020204020204" pitchFamily="34" charset="-122"/>
                <a:cs typeface="+mn-ea"/>
                <a:sym typeface="+mn-lt"/>
              </a:rPr>
              <a:t>Feasibility of the marketing plan</a:t>
            </a:r>
            <a:endParaRPr lang="zh-CN" altLang="en-US" b="1" dirty="0">
              <a:latin typeface="微软雅黑" panose="020B0503020204020204" pitchFamily="34" charset="-122"/>
              <a:ea typeface="微软雅黑" panose="020B0503020204020204" pitchFamily="34" charset="-122"/>
              <a:cs typeface="+mn-ea"/>
              <a:sym typeface="+mn-lt"/>
            </a:endParaRPr>
          </a:p>
        </p:txBody>
      </p:sp>
      <p:sp>
        <p:nvSpPr>
          <p:cNvPr id="30" name="文本框 29"/>
          <p:cNvSpPr txBox="1"/>
          <p:nvPr/>
        </p:nvSpPr>
        <p:spPr>
          <a:xfrm>
            <a:off x="6989926" y="738650"/>
            <a:ext cx="4724402" cy="1015663"/>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CONTENTS</a:t>
            </a:r>
            <a:endParaRPr kumimoji="0" lang="zh-CN" altLang="en-US" sz="60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ppt_y</p:attrName>
                                        </p:attrNameLst>
                                      </p:cBhvr>
                                      <p:tavLst>
                                        <p:tav tm="0">
                                          <p:val>
                                            <p:strVal val="#ppt_y-#ppt_h*1.125000"/>
                                          </p:val>
                                        </p:tav>
                                        <p:tav tm="100000">
                                          <p:val>
                                            <p:strVal val="#ppt_y"/>
                                          </p:val>
                                        </p:tav>
                                      </p:tavLst>
                                    </p:anim>
                                    <p:animEffect transition="in" filter="wipe(down)">
                                      <p:cBhvr>
                                        <p:cTn id="13" dur="500"/>
                                        <p:tgtEl>
                                          <p:spTgt spid="13"/>
                                        </p:tgtEl>
                                      </p:cBhvr>
                                    </p:animEffect>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2" presetClass="entr" presetSubtype="1"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p:tgtEl>
                                          <p:spTgt spid="18"/>
                                        </p:tgtEl>
                                        <p:attrNameLst>
                                          <p:attrName>ppt_y</p:attrName>
                                        </p:attrNameLst>
                                      </p:cBhvr>
                                      <p:tavLst>
                                        <p:tav tm="0">
                                          <p:val>
                                            <p:strVal val="#ppt_y-#ppt_h*1.125000"/>
                                          </p:val>
                                        </p:tav>
                                        <p:tav tm="100000">
                                          <p:val>
                                            <p:strVal val="#ppt_y"/>
                                          </p:val>
                                        </p:tav>
                                      </p:tavLst>
                                    </p:anim>
                                    <p:animEffect transition="in" filter="wipe(down)">
                                      <p:cBhvr>
                                        <p:cTn id="23" dur="500"/>
                                        <p:tgtEl>
                                          <p:spTgt spid="18"/>
                                        </p:tgtEl>
                                      </p:cBhvr>
                                    </p:animEffect>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0-#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2" presetClass="entr" presetSubtype="1"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p:tgtEl>
                                          <p:spTgt spid="23"/>
                                        </p:tgtEl>
                                        <p:attrNameLst>
                                          <p:attrName>ppt_y</p:attrName>
                                        </p:attrNameLst>
                                      </p:cBhvr>
                                      <p:tavLst>
                                        <p:tav tm="0">
                                          <p:val>
                                            <p:strVal val="#ppt_y-#ppt_h*1.125000"/>
                                          </p:val>
                                        </p:tav>
                                        <p:tav tm="100000">
                                          <p:val>
                                            <p:strVal val="#ppt_y"/>
                                          </p:val>
                                        </p:tav>
                                      </p:tavLst>
                                    </p:anim>
                                    <p:animEffect transition="in" filter="wipe(down)">
                                      <p:cBhvr>
                                        <p:cTn id="33" dur="500"/>
                                        <p:tgtEl>
                                          <p:spTgt spid="23"/>
                                        </p:tgtEl>
                                      </p:cBhvr>
                                    </p:animEffect>
                                  </p:childTnLst>
                                </p:cTn>
                              </p:par>
                            </p:childTnLst>
                          </p:cTn>
                        </p:par>
                        <p:par>
                          <p:cTn id="34" fill="hold">
                            <p:stCondLst>
                              <p:cond delay="3000"/>
                            </p:stCondLst>
                            <p:childTnLst>
                              <p:par>
                                <p:cTn id="35" presetID="47" presetClass="entr" presetSubtype="0"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1000"/>
                                        <p:tgtEl>
                                          <p:spTgt spid="30"/>
                                        </p:tgtEl>
                                      </p:cBhvr>
                                    </p:animEffect>
                                    <p:anim calcmode="lin" valueType="num">
                                      <p:cBhvr>
                                        <p:cTn id="38" dur="1000" fill="hold"/>
                                        <p:tgtEl>
                                          <p:spTgt spid="30"/>
                                        </p:tgtEl>
                                        <p:attrNameLst>
                                          <p:attrName>ppt_x</p:attrName>
                                        </p:attrNameLst>
                                      </p:cBhvr>
                                      <p:tavLst>
                                        <p:tav tm="0">
                                          <p:val>
                                            <p:strVal val="#ppt_x"/>
                                          </p:val>
                                        </p:tav>
                                        <p:tav tm="100000">
                                          <p:val>
                                            <p:strVal val="#ppt_x"/>
                                          </p:val>
                                        </p:tav>
                                      </p:tavLst>
                                    </p:anim>
                                    <p:anim calcmode="lin" valueType="num">
                                      <p:cBhvr>
                                        <p:cTn id="3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23" grpId="0"/>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flipH="1">
            <a:off x="-905302" y="0"/>
            <a:ext cx="13097302" cy="6858000"/>
            <a:chOff x="-1" y="0"/>
            <a:chExt cx="13097302" cy="6858000"/>
          </a:xfrm>
        </p:grpSpPr>
        <p:sp>
          <p:nvSpPr>
            <p:cNvPr id="6" name="等腰三角形 5"/>
            <p:cNvSpPr/>
            <p:nvPr/>
          </p:nvSpPr>
          <p:spPr>
            <a:xfrm rot="5400000">
              <a:off x="2005082" y="3991971"/>
              <a:ext cx="2768221" cy="238380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7" name="等腰三角形 6"/>
            <p:cNvSpPr/>
            <p:nvPr/>
          </p:nvSpPr>
          <p:spPr>
            <a:xfrm rot="5400000">
              <a:off x="-552735" y="842749"/>
              <a:ext cx="6277970" cy="517250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p:cNvSpPr/>
            <p:nvPr/>
          </p:nvSpPr>
          <p:spPr>
            <a:xfrm rot="5400000">
              <a:off x="1621240" y="429336"/>
              <a:ext cx="2273490" cy="1994846"/>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p:cNvSpPr/>
            <p:nvPr/>
          </p:nvSpPr>
          <p:spPr>
            <a:xfrm rot="5400000">
              <a:off x="3417627" y="59143"/>
              <a:ext cx="1105469" cy="987184"/>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0" name="等腰三角形 9"/>
            <p:cNvSpPr/>
            <p:nvPr/>
          </p:nvSpPr>
          <p:spPr>
            <a:xfrm rot="5400000">
              <a:off x="1053149" y="5243017"/>
              <a:ext cx="1105469" cy="987184"/>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等腰三角形 10"/>
            <p:cNvSpPr/>
            <p:nvPr/>
          </p:nvSpPr>
          <p:spPr>
            <a:xfrm>
              <a:off x="9994711" y="3248734"/>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等腰三角形 11"/>
            <p:cNvSpPr/>
            <p:nvPr/>
          </p:nvSpPr>
          <p:spPr>
            <a:xfrm>
              <a:off x="9171295" y="5643916"/>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3" name="等腰三角形 12"/>
            <p:cNvSpPr/>
            <p:nvPr/>
          </p:nvSpPr>
          <p:spPr>
            <a:xfrm>
              <a:off x="9250906" y="4000496"/>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
        <p:nvSpPr>
          <p:cNvPr id="14" name="标题层"/>
          <p:cNvSpPr txBox="1"/>
          <p:nvPr/>
        </p:nvSpPr>
        <p:spPr bwMode="auto">
          <a:xfrm>
            <a:off x="1932940" y="2657475"/>
            <a:ext cx="5678170" cy="2582545"/>
          </a:xfrm>
          <a:prstGeom prst="rect">
            <a:avLst/>
          </a:prstGeom>
          <a:noFill/>
          <a:effectLst/>
        </p:spPr>
        <p:txBody>
          <a:bodyPr wrap="square" lIns="121670" tIns="60834" rIns="121670" bIns="60834">
            <a:spAutoFit/>
          </a:bodyPr>
          <a:lstStyle/>
          <a:p>
            <a:r>
              <a:rPr lang="zh-CN" altLang="en-US" sz="4000" b="1" dirty="0">
                <a:latin typeface="微软雅黑" panose="020B0503020204020204" pitchFamily="34" charset="-122"/>
                <a:ea typeface="微软雅黑" panose="020B0503020204020204" pitchFamily="34" charset="-122"/>
                <a:cs typeface="+mn-ea"/>
                <a:sym typeface="+mn-lt"/>
              </a:rPr>
              <a:t>Creativity and innovation of the app design</a:t>
            </a:r>
            <a:endParaRPr lang="zh-CN" altLang="en-US" sz="4000" b="1" dirty="0">
              <a:latin typeface="微软雅黑" panose="020B0503020204020204" pitchFamily="34" charset="-122"/>
              <a:ea typeface="微软雅黑" panose="020B0503020204020204" pitchFamily="34" charset="-122"/>
              <a:cs typeface="+mn-ea"/>
              <a:sym typeface="+mn-lt"/>
            </a:endParaRPr>
          </a:p>
          <a:p>
            <a:endParaRPr lang="zh-CN" altLang="en-US" sz="4000" spc="600" dirty="0">
              <a:latin typeface="微软雅黑" panose="020B0503020204020204" pitchFamily="34" charset="-122"/>
              <a:ea typeface="微软雅黑" panose="020B0503020204020204" pitchFamily="34" charset="-122"/>
              <a:cs typeface="+mn-ea"/>
              <a:sym typeface="+mn-lt"/>
            </a:endParaRPr>
          </a:p>
        </p:txBody>
      </p:sp>
      <p:sp>
        <p:nvSpPr>
          <p:cNvPr id="16" name="标题层"/>
          <p:cNvSpPr txBox="1"/>
          <p:nvPr/>
        </p:nvSpPr>
        <p:spPr bwMode="auto">
          <a:xfrm>
            <a:off x="1932872" y="1857232"/>
            <a:ext cx="4171076" cy="738409"/>
          </a:xfrm>
          <a:prstGeom prst="rect">
            <a:avLst/>
          </a:prstGeom>
          <a:noFill/>
          <a:effectLst/>
        </p:spPr>
        <p:txBody>
          <a:bodyPr wrap="square" lIns="121670" tIns="60834" rIns="121670" bIns="60834">
            <a:spAutoFit/>
          </a:bodyPr>
          <a:lstStyle/>
          <a:p>
            <a:r>
              <a:rPr lang="en-US" altLang="zh-CN" sz="4000" spc="600" dirty="0">
                <a:latin typeface="微软雅黑" panose="020B0503020204020204" pitchFamily="34" charset="-122"/>
                <a:ea typeface="微软雅黑" panose="020B0503020204020204" pitchFamily="34" charset="-122"/>
                <a:cs typeface="+mn-ea"/>
                <a:sym typeface="+mn-lt"/>
              </a:rPr>
              <a:t>PART ONE</a:t>
            </a:r>
            <a:endParaRPr lang="zh-CN" altLang="en-US" sz="4000" spc="6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25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400" fill="hold"/>
                                        <p:tgtEl>
                                          <p:spTgt spid="14"/>
                                        </p:tgtEl>
                                        <p:attrNameLst>
                                          <p:attrName>ppt_x</p:attrName>
                                        </p:attrNameLst>
                                      </p:cBhvr>
                                      <p:tavLst>
                                        <p:tav tm="0">
                                          <p:val>
                                            <p:strVal val="1+#ppt_w/2"/>
                                          </p:val>
                                        </p:tav>
                                        <p:tav tm="100000">
                                          <p:val>
                                            <p:strVal val="#ppt_x"/>
                                          </p:val>
                                        </p:tav>
                                      </p:tavLst>
                                    </p:anim>
                                    <p:anim calcmode="lin" valueType="num">
                                      <p:cBhvr additive="base">
                                        <p:cTn id="8" dur="4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525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400" fill="hold"/>
                                        <p:tgtEl>
                                          <p:spTgt spid="16"/>
                                        </p:tgtEl>
                                        <p:attrNameLst>
                                          <p:attrName>ppt_x</p:attrName>
                                        </p:attrNameLst>
                                      </p:cBhvr>
                                      <p:tavLst>
                                        <p:tav tm="0">
                                          <p:val>
                                            <p:strVal val="1+#ppt_w/2"/>
                                          </p:val>
                                        </p:tav>
                                        <p:tav tm="100000">
                                          <p:val>
                                            <p:strVal val="#ppt_x"/>
                                          </p:val>
                                        </p:tav>
                                      </p:tavLst>
                                    </p:anim>
                                    <p:anim calcmode="lin" valueType="num">
                                      <p:cBhvr additive="base">
                                        <p:cTn id="12" dur="4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5542" y="806792"/>
            <a:ext cx="4584950" cy="1910739"/>
            <a:chOff x="1600200" y="900113"/>
            <a:chExt cx="3439239" cy="1433274"/>
          </a:xfrm>
        </p:grpSpPr>
        <p:sp>
          <p:nvSpPr>
            <p:cNvPr id="23" name="矩形 22"/>
            <p:cNvSpPr/>
            <p:nvPr/>
          </p:nvSpPr>
          <p:spPr>
            <a:xfrm>
              <a:off x="1600200" y="2213818"/>
              <a:ext cx="2971800" cy="119569"/>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rot="16200000">
              <a:off x="4323647" y="1148466"/>
              <a:ext cx="616276" cy="119569"/>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27" name="任意多边形: 形状 26"/>
            <p:cNvSpPr/>
            <p:nvPr/>
          </p:nvSpPr>
          <p:spPr>
            <a:xfrm>
              <a:off x="4572000" y="1398508"/>
              <a:ext cx="467439" cy="934878"/>
            </a:xfrm>
            <a:custGeom>
              <a:avLst/>
              <a:gdLst>
                <a:gd name="connsiteX0" fmla="*/ 0 w 958850"/>
                <a:gd name="connsiteY0" fmla="*/ 0 h 1917700"/>
                <a:gd name="connsiteX1" fmla="*/ 958850 w 958850"/>
                <a:gd name="connsiteY1" fmla="*/ 958850 h 1917700"/>
                <a:gd name="connsiteX2" fmla="*/ 0 w 958850"/>
                <a:gd name="connsiteY2" fmla="*/ 1917700 h 1917700"/>
                <a:gd name="connsiteX3" fmla="*/ 0 w 958850"/>
                <a:gd name="connsiteY3" fmla="*/ 1672656 h 1917700"/>
                <a:gd name="connsiteX4" fmla="*/ 713806 w 958850"/>
                <a:gd name="connsiteY4" fmla="*/ 958850 h 1917700"/>
                <a:gd name="connsiteX5" fmla="*/ 0 w 958850"/>
                <a:gd name="connsiteY5" fmla="*/ 245044 h 1917700"/>
                <a:gd name="connsiteX6" fmla="*/ 0 w 958850"/>
                <a:gd name="connsiteY6" fmla="*/ 0 h 191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850" h="1917700">
                  <a:moveTo>
                    <a:pt x="0" y="0"/>
                  </a:moveTo>
                  <a:cubicBezTo>
                    <a:pt x="529558" y="0"/>
                    <a:pt x="958850" y="429292"/>
                    <a:pt x="958850" y="958850"/>
                  </a:cubicBezTo>
                  <a:cubicBezTo>
                    <a:pt x="958850" y="1488408"/>
                    <a:pt x="529558" y="1917700"/>
                    <a:pt x="0" y="1917700"/>
                  </a:cubicBezTo>
                  <a:lnTo>
                    <a:pt x="0" y="1672656"/>
                  </a:lnTo>
                  <a:cubicBezTo>
                    <a:pt x="394224" y="1672656"/>
                    <a:pt x="713806" y="1353074"/>
                    <a:pt x="713806" y="958850"/>
                  </a:cubicBezTo>
                  <a:cubicBezTo>
                    <a:pt x="713806" y="564626"/>
                    <a:pt x="394224" y="245044"/>
                    <a:pt x="0" y="245044"/>
                  </a:cubicBezTo>
                  <a:lnTo>
                    <a:pt x="0" y="0"/>
                  </a:ln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5" name="椭圆 4"/>
            <p:cNvSpPr/>
            <p:nvPr/>
          </p:nvSpPr>
          <p:spPr>
            <a:xfrm>
              <a:off x="4272497" y="1566445"/>
              <a:ext cx="599005" cy="599005"/>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11" name="任意多边形: 形状 10"/>
            <p:cNvSpPr>
              <a:spLocks noChangeAspect="1"/>
            </p:cNvSpPr>
            <p:nvPr/>
          </p:nvSpPr>
          <p:spPr bwMode="auto">
            <a:xfrm>
              <a:off x="4399344" y="1695120"/>
              <a:ext cx="345312" cy="344948"/>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30 w 400"/>
                <a:gd name="T27" fmla="*/ 170 h 400"/>
                <a:gd name="T28" fmla="*/ 188 w 400"/>
                <a:gd name="T29" fmla="*/ 311 h 400"/>
                <a:gd name="T30" fmla="*/ 176 w 400"/>
                <a:gd name="T31" fmla="*/ 316 h 400"/>
                <a:gd name="T32" fmla="*/ 165 w 400"/>
                <a:gd name="T33" fmla="*/ 311 h 400"/>
                <a:gd name="T34" fmla="*/ 70 w 400"/>
                <a:gd name="T35" fmla="*/ 217 h 400"/>
                <a:gd name="T36" fmla="*/ 66 w 400"/>
                <a:gd name="T37" fmla="*/ 205 h 400"/>
                <a:gd name="T38" fmla="*/ 70 w 400"/>
                <a:gd name="T39" fmla="*/ 193 h 400"/>
                <a:gd name="T40" fmla="*/ 94 w 400"/>
                <a:gd name="T41" fmla="*/ 170 h 400"/>
                <a:gd name="T42" fmla="*/ 106 w 400"/>
                <a:gd name="T43" fmla="*/ 165 h 400"/>
                <a:gd name="T44" fmla="*/ 118 w 400"/>
                <a:gd name="T45" fmla="*/ 170 h 400"/>
                <a:gd name="T46" fmla="*/ 176 w 400"/>
                <a:gd name="T47" fmla="*/ 229 h 400"/>
                <a:gd name="T48" fmla="*/ 283 w 400"/>
                <a:gd name="T49" fmla="*/ 123 h 400"/>
                <a:gd name="T50" fmla="*/ 295 w 400"/>
                <a:gd name="T51" fmla="*/ 118 h 400"/>
                <a:gd name="T52" fmla="*/ 306 w 400"/>
                <a:gd name="T53" fmla="*/ 123 h 400"/>
                <a:gd name="T54" fmla="*/ 330 w 400"/>
                <a:gd name="T55" fmla="*/ 146 h 400"/>
                <a:gd name="T56" fmla="*/ 335 w 400"/>
                <a:gd name="T57" fmla="*/ 158 h 400"/>
                <a:gd name="T58" fmla="*/ 330 w 400"/>
                <a:gd name="T59" fmla="*/ 170 h 400"/>
                <a:gd name="T60" fmla="*/ 330 w 400"/>
                <a:gd name="T61" fmla="*/ 170 h 400"/>
                <a:gd name="T62" fmla="*/ 330 w 400"/>
                <a:gd name="T63" fmla="*/ 1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30" y="170"/>
                  </a:moveTo>
                  <a:cubicBezTo>
                    <a:pt x="188" y="311"/>
                    <a:pt x="188" y="311"/>
                    <a:pt x="188" y="311"/>
                  </a:cubicBezTo>
                  <a:cubicBezTo>
                    <a:pt x="185" y="315"/>
                    <a:pt x="181" y="316"/>
                    <a:pt x="176" y="316"/>
                  </a:cubicBezTo>
                  <a:cubicBezTo>
                    <a:pt x="172" y="316"/>
                    <a:pt x="168" y="315"/>
                    <a:pt x="165" y="311"/>
                  </a:cubicBezTo>
                  <a:cubicBezTo>
                    <a:pt x="70" y="217"/>
                    <a:pt x="70" y="217"/>
                    <a:pt x="70" y="217"/>
                  </a:cubicBezTo>
                  <a:cubicBezTo>
                    <a:pt x="67" y="214"/>
                    <a:pt x="66" y="210"/>
                    <a:pt x="66" y="205"/>
                  </a:cubicBezTo>
                  <a:cubicBezTo>
                    <a:pt x="66" y="200"/>
                    <a:pt x="67" y="196"/>
                    <a:pt x="70" y="193"/>
                  </a:cubicBezTo>
                  <a:cubicBezTo>
                    <a:pt x="94" y="170"/>
                    <a:pt x="94" y="170"/>
                    <a:pt x="94" y="170"/>
                  </a:cubicBezTo>
                  <a:cubicBezTo>
                    <a:pt x="97" y="166"/>
                    <a:pt x="101" y="165"/>
                    <a:pt x="106" y="165"/>
                  </a:cubicBezTo>
                  <a:cubicBezTo>
                    <a:pt x="110" y="165"/>
                    <a:pt x="114" y="166"/>
                    <a:pt x="118" y="170"/>
                  </a:cubicBezTo>
                  <a:cubicBezTo>
                    <a:pt x="176" y="229"/>
                    <a:pt x="176" y="229"/>
                    <a:pt x="176" y="229"/>
                  </a:cubicBezTo>
                  <a:cubicBezTo>
                    <a:pt x="283" y="123"/>
                    <a:pt x="283" y="123"/>
                    <a:pt x="283" y="123"/>
                  </a:cubicBezTo>
                  <a:cubicBezTo>
                    <a:pt x="286" y="119"/>
                    <a:pt x="290" y="118"/>
                    <a:pt x="295" y="118"/>
                  </a:cubicBezTo>
                  <a:cubicBezTo>
                    <a:pt x="299" y="118"/>
                    <a:pt x="303" y="119"/>
                    <a:pt x="306" y="123"/>
                  </a:cubicBezTo>
                  <a:cubicBezTo>
                    <a:pt x="330" y="146"/>
                    <a:pt x="330" y="146"/>
                    <a:pt x="330" y="146"/>
                  </a:cubicBezTo>
                  <a:cubicBezTo>
                    <a:pt x="333" y="149"/>
                    <a:pt x="335" y="153"/>
                    <a:pt x="335" y="158"/>
                  </a:cubicBezTo>
                  <a:cubicBezTo>
                    <a:pt x="335" y="163"/>
                    <a:pt x="333" y="167"/>
                    <a:pt x="330" y="170"/>
                  </a:cubicBezTo>
                  <a:close/>
                  <a:moveTo>
                    <a:pt x="330" y="170"/>
                  </a:moveTo>
                  <a:cubicBezTo>
                    <a:pt x="330" y="170"/>
                    <a:pt x="330" y="170"/>
                    <a:pt x="330" y="170"/>
                  </a:cubicBezTo>
                </a:path>
              </a:pathLst>
            </a:custGeom>
            <a:solidFill>
              <a:schemeClr val="bg1"/>
            </a:solidFill>
            <a:ln>
              <a:noFill/>
            </a:ln>
          </p:spPr>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grpSp>
      <p:grpSp>
        <p:nvGrpSpPr>
          <p:cNvPr id="30" name="组合 29"/>
          <p:cNvGrpSpPr/>
          <p:nvPr/>
        </p:nvGrpSpPr>
        <p:grpSpPr>
          <a:xfrm>
            <a:off x="6329024" y="5026050"/>
            <a:ext cx="3600693" cy="1618248"/>
            <a:chOff x="2338506" y="3029515"/>
            <a:chExt cx="2700933" cy="1213872"/>
          </a:xfrm>
        </p:grpSpPr>
        <p:sp>
          <p:nvSpPr>
            <p:cNvPr id="21" name="任意多边形: 形状 20"/>
            <p:cNvSpPr/>
            <p:nvPr/>
          </p:nvSpPr>
          <p:spPr>
            <a:xfrm>
              <a:off x="4572000" y="3029515"/>
              <a:ext cx="467439" cy="934878"/>
            </a:xfrm>
            <a:custGeom>
              <a:avLst/>
              <a:gdLst>
                <a:gd name="connsiteX0" fmla="*/ 0 w 958850"/>
                <a:gd name="connsiteY0" fmla="*/ 0 h 1917700"/>
                <a:gd name="connsiteX1" fmla="*/ 958850 w 958850"/>
                <a:gd name="connsiteY1" fmla="*/ 958850 h 1917700"/>
                <a:gd name="connsiteX2" fmla="*/ 0 w 958850"/>
                <a:gd name="connsiteY2" fmla="*/ 1917700 h 1917700"/>
                <a:gd name="connsiteX3" fmla="*/ 0 w 958850"/>
                <a:gd name="connsiteY3" fmla="*/ 1672656 h 1917700"/>
                <a:gd name="connsiteX4" fmla="*/ 713806 w 958850"/>
                <a:gd name="connsiteY4" fmla="*/ 958850 h 1917700"/>
                <a:gd name="connsiteX5" fmla="*/ 0 w 958850"/>
                <a:gd name="connsiteY5" fmla="*/ 245044 h 1917700"/>
                <a:gd name="connsiteX6" fmla="*/ 0 w 958850"/>
                <a:gd name="connsiteY6" fmla="*/ 0 h 191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850" h="1917700">
                  <a:moveTo>
                    <a:pt x="0" y="0"/>
                  </a:moveTo>
                  <a:cubicBezTo>
                    <a:pt x="529558" y="0"/>
                    <a:pt x="958850" y="429292"/>
                    <a:pt x="958850" y="958850"/>
                  </a:cubicBezTo>
                  <a:cubicBezTo>
                    <a:pt x="958850" y="1488408"/>
                    <a:pt x="529558" y="1917700"/>
                    <a:pt x="0" y="1917700"/>
                  </a:cubicBezTo>
                  <a:lnTo>
                    <a:pt x="0" y="1672656"/>
                  </a:lnTo>
                  <a:cubicBezTo>
                    <a:pt x="394224" y="1672656"/>
                    <a:pt x="713806" y="1353074"/>
                    <a:pt x="713806" y="958850"/>
                  </a:cubicBezTo>
                  <a:cubicBezTo>
                    <a:pt x="713806" y="564626"/>
                    <a:pt x="394224" y="245044"/>
                    <a:pt x="0" y="245044"/>
                  </a:cubicBezTo>
                  <a:lnTo>
                    <a:pt x="0" y="0"/>
                  </a:lnTo>
                  <a:close/>
                </a:path>
              </a:pathLst>
            </a:cu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24" name="矩形 23"/>
            <p:cNvSpPr/>
            <p:nvPr/>
          </p:nvSpPr>
          <p:spPr>
            <a:xfrm>
              <a:off x="2338507" y="3844438"/>
              <a:ext cx="2233494" cy="119569"/>
            </a:xfrm>
            <a:prstGeom prst="rect">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26" name="矩形 25"/>
            <p:cNvSpPr/>
            <p:nvPr/>
          </p:nvSpPr>
          <p:spPr>
            <a:xfrm rot="16200000">
              <a:off x="2198816" y="3984128"/>
              <a:ext cx="398949" cy="119569"/>
            </a:xfrm>
            <a:prstGeom prst="rect">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7" name="椭圆 6"/>
            <p:cNvSpPr/>
            <p:nvPr/>
          </p:nvSpPr>
          <p:spPr>
            <a:xfrm>
              <a:off x="4272497" y="3197452"/>
              <a:ext cx="599005" cy="599005"/>
            </a:xfrm>
            <a:prstGeom prst="ellipse">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12" name="任意多边形: 形状 11"/>
            <p:cNvSpPr/>
            <p:nvPr/>
          </p:nvSpPr>
          <p:spPr bwMode="auto">
            <a:xfrm>
              <a:off x="4404064" y="3324663"/>
              <a:ext cx="344060" cy="343422"/>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p:spPr>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grpSp>
      <p:sp>
        <p:nvSpPr>
          <p:cNvPr id="37" name="Rectangle 29"/>
          <p:cNvSpPr/>
          <p:nvPr/>
        </p:nvSpPr>
        <p:spPr>
          <a:xfrm>
            <a:off x="5198745" y="570865"/>
            <a:ext cx="5627370" cy="3046095"/>
          </a:xfrm>
          <a:prstGeom prst="rect">
            <a:avLst/>
          </a:prstGeom>
        </p:spPr>
        <p:txBody>
          <a:bodyPr wrap="square">
            <a:spAutoFit/>
          </a:bodyPr>
          <a:lstStyle/>
          <a:p>
            <a:pPr algn="r">
              <a:lnSpc>
                <a:spcPct val="150000"/>
              </a:lnSpc>
            </a:pPr>
            <a:r>
              <a:rPr lang="zh-CN" altLang="en-US" sz="1600" b="1" dirty="0">
                <a:solidFill>
                  <a:schemeClr val="tx1">
                    <a:lumMod val="75000"/>
                    <a:lumOff val="25000"/>
                  </a:schemeClr>
                </a:solidFill>
                <a:latin typeface="华文楷体" panose="02010600040101010101" charset="-122"/>
                <a:ea typeface="华文楷体" panose="02010600040101010101" charset="-122"/>
                <a:cs typeface="+mn-ea"/>
                <a:sym typeface="+mn-lt"/>
              </a:rPr>
              <a:t>The Creative and Innovative Game Box for Application Design is an innovative game management application designed to provide users with appropriate game recommendations </a:t>
            </a:r>
            <a:r>
              <a:rPr lang="zh-CN" altLang="en-US" sz="1600" b="1" dirty="0">
                <a:solidFill>
                  <a:srgbClr val="FF0000"/>
                </a:solidFill>
                <a:latin typeface="华文楷体" panose="02010600040101010101" charset="-122"/>
                <a:ea typeface="华文楷体" panose="02010600040101010101" charset="-122"/>
                <a:cs typeface="+mn-ea"/>
                <a:sym typeface="+mn-lt"/>
              </a:rPr>
              <a:t>based on their age group</a:t>
            </a:r>
            <a:r>
              <a:rPr lang="en-US" altLang="zh-CN" sz="1600" b="1" dirty="0">
                <a:solidFill>
                  <a:srgbClr val="FF0000"/>
                </a:solidFill>
                <a:latin typeface="华文楷体" panose="02010600040101010101" charset="-122"/>
                <a:ea typeface="华文楷体" panose="02010600040101010101" charset="-122"/>
                <a:cs typeface="+mn-ea"/>
                <a:sym typeface="+mn-lt"/>
              </a:rPr>
              <a:t> and area</a:t>
            </a:r>
            <a:r>
              <a:rPr lang="zh-CN" altLang="en-US" sz="1600" b="1" dirty="0">
                <a:solidFill>
                  <a:schemeClr val="tx1">
                    <a:lumMod val="75000"/>
                    <a:lumOff val="25000"/>
                  </a:schemeClr>
                </a:solidFill>
                <a:latin typeface="华文楷体" panose="02010600040101010101" charset="-122"/>
                <a:ea typeface="华文楷体" panose="02010600040101010101" charset="-122"/>
                <a:cs typeface="+mn-ea"/>
                <a:sym typeface="+mn-lt"/>
              </a:rPr>
              <a:t>. Our application not only makes it easier for users to browse and select games, but also provides advanced features such as game search, game scoring, and game sharing. We also suggest that users can comment on the game to help other users better understand the content of the game</a:t>
            </a:r>
            <a:endParaRPr lang="zh-CN" altLang="en-US" sz="1600" b="1" dirty="0">
              <a:solidFill>
                <a:schemeClr val="tx1">
                  <a:lumMod val="75000"/>
                  <a:lumOff val="25000"/>
                </a:schemeClr>
              </a:solidFill>
              <a:latin typeface="华文楷体" panose="02010600040101010101" charset="-122"/>
              <a:ea typeface="华文楷体" panose="02010600040101010101" charset="-122"/>
              <a:cs typeface="+mn-ea"/>
              <a:sym typeface="+mn-lt"/>
            </a:endParaRPr>
          </a:p>
        </p:txBody>
      </p:sp>
      <p:pic>
        <p:nvPicPr>
          <p:cNvPr id="3" name="图片 2"/>
          <p:cNvPicPr>
            <a:picLocks noChangeAspect="1"/>
          </p:cNvPicPr>
          <p:nvPr/>
        </p:nvPicPr>
        <p:blipFill>
          <a:blip r:embed="rId1"/>
          <a:stretch>
            <a:fillRect/>
          </a:stretch>
        </p:blipFill>
        <p:spPr>
          <a:xfrm>
            <a:off x="414020" y="2949575"/>
            <a:ext cx="5005070" cy="3655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0-#ppt_w/2"/>
                                          </p:val>
                                        </p:tav>
                                        <p:tav tm="100000">
                                          <p:val>
                                            <p:strVal val="#ppt_x"/>
                                          </p:val>
                                        </p:tav>
                                      </p:tavLst>
                                    </p:anim>
                                    <p:anim calcmode="lin" valueType="num">
                                      <p:cBhvr additive="base">
                                        <p:cTn id="14"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flipH="1">
            <a:off x="-905302" y="0"/>
            <a:ext cx="13097302" cy="6858000"/>
            <a:chOff x="-1" y="0"/>
            <a:chExt cx="13097302" cy="6858000"/>
          </a:xfrm>
        </p:grpSpPr>
        <p:sp>
          <p:nvSpPr>
            <p:cNvPr id="6" name="等腰三角形 5"/>
            <p:cNvSpPr/>
            <p:nvPr/>
          </p:nvSpPr>
          <p:spPr>
            <a:xfrm rot="5400000">
              <a:off x="2005082" y="3991971"/>
              <a:ext cx="2768221" cy="238380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7" name="等腰三角形 6"/>
            <p:cNvSpPr/>
            <p:nvPr/>
          </p:nvSpPr>
          <p:spPr>
            <a:xfrm rot="5400000">
              <a:off x="-552735" y="842749"/>
              <a:ext cx="6277970" cy="517250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p:cNvSpPr/>
            <p:nvPr/>
          </p:nvSpPr>
          <p:spPr>
            <a:xfrm rot="5400000">
              <a:off x="1621240" y="429336"/>
              <a:ext cx="2273490" cy="1994846"/>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p:cNvSpPr/>
            <p:nvPr/>
          </p:nvSpPr>
          <p:spPr>
            <a:xfrm rot="5400000">
              <a:off x="3417627" y="59143"/>
              <a:ext cx="1105469" cy="987184"/>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0" name="等腰三角形 9"/>
            <p:cNvSpPr/>
            <p:nvPr/>
          </p:nvSpPr>
          <p:spPr>
            <a:xfrm rot="5400000">
              <a:off x="1053149" y="5243017"/>
              <a:ext cx="1105469" cy="987184"/>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等腰三角形 10"/>
            <p:cNvSpPr/>
            <p:nvPr/>
          </p:nvSpPr>
          <p:spPr>
            <a:xfrm>
              <a:off x="9994711" y="3248734"/>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等腰三角形 11"/>
            <p:cNvSpPr/>
            <p:nvPr/>
          </p:nvSpPr>
          <p:spPr>
            <a:xfrm>
              <a:off x="9171295" y="5643916"/>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3" name="等腰三角形 12"/>
            <p:cNvSpPr/>
            <p:nvPr/>
          </p:nvSpPr>
          <p:spPr>
            <a:xfrm>
              <a:off x="9250906" y="4000496"/>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
        <p:nvSpPr>
          <p:cNvPr id="14" name="标题层"/>
          <p:cNvSpPr txBox="1"/>
          <p:nvPr/>
        </p:nvSpPr>
        <p:spPr bwMode="auto">
          <a:xfrm>
            <a:off x="1932940" y="2657475"/>
            <a:ext cx="5678170" cy="1967230"/>
          </a:xfrm>
          <a:prstGeom prst="rect">
            <a:avLst/>
          </a:prstGeom>
          <a:noFill/>
          <a:effectLst/>
        </p:spPr>
        <p:txBody>
          <a:bodyPr wrap="square" lIns="121670" tIns="60834" rIns="121670" bIns="60834">
            <a:spAutoFit/>
          </a:bodyPr>
          <a:lstStyle/>
          <a:p>
            <a:r>
              <a:rPr lang="zh-CN" altLang="en-US" sz="4000" b="1" dirty="0">
                <a:latin typeface="微软雅黑" panose="020B0503020204020204" pitchFamily="34" charset="-122"/>
                <a:ea typeface="微软雅黑" panose="020B0503020204020204" pitchFamily="34" charset="-122"/>
                <a:cs typeface="+mn-ea"/>
                <a:sym typeface="+mn-lt"/>
              </a:rPr>
              <a:t>Level of detail in the market analysis </a:t>
            </a:r>
            <a:endParaRPr lang="zh-CN" altLang="en-US" sz="4000" b="1" dirty="0">
              <a:latin typeface="微软雅黑" panose="020B0503020204020204" pitchFamily="34" charset="-122"/>
              <a:ea typeface="微软雅黑" panose="020B0503020204020204" pitchFamily="34" charset="-122"/>
              <a:cs typeface="+mn-ea"/>
              <a:sym typeface="+mn-lt"/>
            </a:endParaRPr>
          </a:p>
          <a:p>
            <a:endParaRPr lang="zh-CN" altLang="en-US" sz="4000" spc="600" dirty="0">
              <a:latin typeface="微软雅黑" panose="020B0503020204020204" pitchFamily="34" charset="-122"/>
              <a:ea typeface="微软雅黑" panose="020B0503020204020204" pitchFamily="34" charset="-122"/>
              <a:cs typeface="+mn-ea"/>
              <a:sym typeface="+mn-lt"/>
            </a:endParaRPr>
          </a:p>
        </p:txBody>
      </p:sp>
      <p:sp>
        <p:nvSpPr>
          <p:cNvPr id="16" name="标题层"/>
          <p:cNvSpPr txBox="1"/>
          <p:nvPr/>
        </p:nvSpPr>
        <p:spPr bwMode="auto">
          <a:xfrm>
            <a:off x="1932872" y="1857232"/>
            <a:ext cx="4171076" cy="735965"/>
          </a:xfrm>
          <a:prstGeom prst="rect">
            <a:avLst/>
          </a:prstGeom>
          <a:noFill/>
          <a:effectLst/>
        </p:spPr>
        <p:txBody>
          <a:bodyPr wrap="square" lIns="121670" tIns="60834" rIns="121670" bIns="60834">
            <a:spAutoFit/>
          </a:bodyPr>
          <a:lstStyle/>
          <a:p>
            <a:r>
              <a:rPr lang="en-US" altLang="zh-CN" sz="4000" spc="600" dirty="0">
                <a:latin typeface="微软雅黑" panose="020B0503020204020204" pitchFamily="34" charset="-122"/>
                <a:ea typeface="微软雅黑" panose="020B0503020204020204" pitchFamily="34" charset="-122"/>
                <a:cs typeface="+mn-ea"/>
                <a:sym typeface="+mn-lt"/>
              </a:rPr>
              <a:t>PART </a:t>
            </a:r>
            <a:r>
              <a:rPr lang="en-US" altLang="zh-CN" sz="4000" spc="600" dirty="0">
                <a:latin typeface="微软雅黑" panose="020B0503020204020204" pitchFamily="34" charset="-122"/>
                <a:ea typeface="微软雅黑" panose="020B0503020204020204" pitchFamily="34" charset="-122"/>
                <a:cs typeface="+mn-ea"/>
                <a:sym typeface="+mn-lt"/>
              </a:rPr>
              <a:t>two</a:t>
            </a:r>
            <a:endParaRPr lang="en-US" altLang="zh-CN" sz="4000" spc="6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25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400" fill="hold"/>
                                        <p:tgtEl>
                                          <p:spTgt spid="14"/>
                                        </p:tgtEl>
                                        <p:attrNameLst>
                                          <p:attrName>ppt_x</p:attrName>
                                        </p:attrNameLst>
                                      </p:cBhvr>
                                      <p:tavLst>
                                        <p:tav tm="0">
                                          <p:val>
                                            <p:strVal val="1+#ppt_w/2"/>
                                          </p:val>
                                        </p:tav>
                                        <p:tav tm="100000">
                                          <p:val>
                                            <p:strVal val="#ppt_x"/>
                                          </p:val>
                                        </p:tav>
                                      </p:tavLst>
                                    </p:anim>
                                    <p:anim calcmode="lin" valueType="num">
                                      <p:cBhvr additive="base">
                                        <p:cTn id="8" dur="4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525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400" fill="hold"/>
                                        <p:tgtEl>
                                          <p:spTgt spid="16"/>
                                        </p:tgtEl>
                                        <p:attrNameLst>
                                          <p:attrName>ppt_x</p:attrName>
                                        </p:attrNameLst>
                                      </p:cBhvr>
                                      <p:tavLst>
                                        <p:tav tm="0">
                                          <p:val>
                                            <p:strVal val="1+#ppt_w/2"/>
                                          </p:val>
                                        </p:tav>
                                        <p:tav tm="100000">
                                          <p:val>
                                            <p:strVal val="#ppt_x"/>
                                          </p:val>
                                        </p:tav>
                                      </p:tavLst>
                                    </p:anim>
                                    <p:anim calcmode="lin" valueType="num">
                                      <p:cBhvr additive="base">
                                        <p:cTn id="12" dur="4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6"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5542" y="806792"/>
            <a:ext cx="4584950" cy="1910739"/>
            <a:chOff x="1600200" y="900113"/>
            <a:chExt cx="3439239" cy="1433274"/>
          </a:xfrm>
        </p:grpSpPr>
        <p:sp>
          <p:nvSpPr>
            <p:cNvPr id="23" name="矩形 22"/>
            <p:cNvSpPr/>
            <p:nvPr/>
          </p:nvSpPr>
          <p:spPr>
            <a:xfrm>
              <a:off x="1600200" y="2213818"/>
              <a:ext cx="2971800" cy="119569"/>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rot="16200000">
              <a:off x="4323647" y="1148466"/>
              <a:ext cx="616276" cy="119569"/>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27" name="任意多边形: 形状 26"/>
            <p:cNvSpPr/>
            <p:nvPr/>
          </p:nvSpPr>
          <p:spPr>
            <a:xfrm>
              <a:off x="4572000" y="1398508"/>
              <a:ext cx="467439" cy="934878"/>
            </a:xfrm>
            <a:custGeom>
              <a:avLst/>
              <a:gdLst>
                <a:gd name="connsiteX0" fmla="*/ 0 w 958850"/>
                <a:gd name="connsiteY0" fmla="*/ 0 h 1917700"/>
                <a:gd name="connsiteX1" fmla="*/ 958850 w 958850"/>
                <a:gd name="connsiteY1" fmla="*/ 958850 h 1917700"/>
                <a:gd name="connsiteX2" fmla="*/ 0 w 958850"/>
                <a:gd name="connsiteY2" fmla="*/ 1917700 h 1917700"/>
                <a:gd name="connsiteX3" fmla="*/ 0 w 958850"/>
                <a:gd name="connsiteY3" fmla="*/ 1672656 h 1917700"/>
                <a:gd name="connsiteX4" fmla="*/ 713806 w 958850"/>
                <a:gd name="connsiteY4" fmla="*/ 958850 h 1917700"/>
                <a:gd name="connsiteX5" fmla="*/ 0 w 958850"/>
                <a:gd name="connsiteY5" fmla="*/ 245044 h 1917700"/>
                <a:gd name="connsiteX6" fmla="*/ 0 w 958850"/>
                <a:gd name="connsiteY6" fmla="*/ 0 h 191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850" h="1917700">
                  <a:moveTo>
                    <a:pt x="0" y="0"/>
                  </a:moveTo>
                  <a:cubicBezTo>
                    <a:pt x="529558" y="0"/>
                    <a:pt x="958850" y="429292"/>
                    <a:pt x="958850" y="958850"/>
                  </a:cubicBezTo>
                  <a:cubicBezTo>
                    <a:pt x="958850" y="1488408"/>
                    <a:pt x="529558" y="1917700"/>
                    <a:pt x="0" y="1917700"/>
                  </a:cubicBezTo>
                  <a:lnTo>
                    <a:pt x="0" y="1672656"/>
                  </a:lnTo>
                  <a:cubicBezTo>
                    <a:pt x="394224" y="1672656"/>
                    <a:pt x="713806" y="1353074"/>
                    <a:pt x="713806" y="958850"/>
                  </a:cubicBezTo>
                  <a:cubicBezTo>
                    <a:pt x="713806" y="564626"/>
                    <a:pt x="394224" y="245044"/>
                    <a:pt x="0" y="245044"/>
                  </a:cubicBezTo>
                  <a:lnTo>
                    <a:pt x="0" y="0"/>
                  </a:ln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5" name="椭圆 4"/>
            <p:cNvSpPr/>
            <p:nvPr/>
          </p:nvSpPr>
          <p:spPr>
            <a:xfrm>
              <a:off x="4272497" y="1566445"/>
              <a:ext cx="599005" cy="599005"/>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11" name="任意多边形: 形状 10"/>
            <p:cNvSpPr>
              <a:spLocks noChangeAspect="1"/>
            </p:cNvSpPr>
            <p:nvPr/>
          </p:nvSpPr>
          <p:spPr bwMode="auto">
            <a:xfrm>
              <a:off x="4399344" y="1695120"/>
              <a:ext cx="345312" cy="344948"/>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30 w 400"/>
                <a:gd name="T27" fmla="*/ 170 h 400"/>
                <a:gd name="T28" fmla="*/ 188 w 400"/>
                <a:gd name="T29" fmla="*/ 311 h 400"/>
                <a:gd name="T30" fmla="*/ 176 w 400"/>
                <a:gd name="T31" fmla="*/ 316 h 400"/>
                <a:gd name="T32" fmla="*/ 165 w 400"/>
                <a:gd name="T33" fmla="*/ 311 h 400"/>
                <a:gd name="T34" fmla="*/ 70 w 400"/>
                <a:gd name="T35" fmla="*/ 217 h 400"/>
                <a:gd name="T36" fmla="*/ 66 w 400"/>
                <a:gd name="T37" fmla="*/ 205 h 400"/>
                <a:gd name="T38" fmla="*/ 70 w 400"/>
                <a:gd name="T39" fmla="*/ 193 h 400"/>
                <a:gd name="T40" fmla="*/ 94 w 400"/>
                <a:gd name="T41" fmla="*/ 170 h 400"/>
                <a:gd name="T42" fmla="*/ 106 w 400"/>
                <a:gd name="T43" fmla="*/ 165 h 400"/>
                <a:gd name="T44" fmla="*/ 118 w 400"/>
                <a:gd name="T45" fmla="*/ 170 h 400"/>
                <a:gd name="T46" fmla="*/ 176 w 400"/>
                <a:gd name="T47" fmla="*/ 229 h 400"/>
                <a:gd name="T48" fmla="*/ 283 w 400"/>
                <a:gd name="T49" fmla="*/ 123 h 400"/>
                <a:gd name="T50" fmla="*/ 295 w 400"/>
                <a:gd name="T51" fmla="*/ 118 h 400"/>
                <a:gd name="T52" fmla="*/ 306 w 400"/>
                <a:gd name="T53" fmla="*/ 123 h 400"/>
                <a:gd name="T54" fmla="*/ 330 w 400"/>
                <a:gd name="T55" fmla="*/ 146 h 400"/>
                <a:gd name="T56" fmla="*/ 335 w 400"/>
                <a:gd name="T57" fmla="*/ 158 h 400"/>
                <a:gd name="T58" fmla="*/ 330 w 400"/>
                <a:gd name="T59" fmla="*/ 170 h 400"/>
                <a:gd name="T60" fmla="*/ 330 w 400"/>
                <a:gd name="T61" fmla="*/ 170 h 400"/>
                <a:gd name="T62" fmla="*/ 330 w 400"/>
                <a:gd name="T63" fmla="*/ 1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30" y="170"/>
                  </a:moveTo>
                  <a:cubicBezTo>
                    <a:pt x="188" y="311"/>
                    <a:pt x="188" y="311"/>
                    <a:pt x="188" y="311"/>
                  </a:cubicBezTo>
                  <a:cubicBezTo>
                    <a:pt x="185" y="315"/>
                    <a:pt x="181" y="316"/>
                    <a:pt x="176" y="316"/>
                  </a:cubicBezTo>
                  <a:cubicBezTo>
                    <a:pt x="172" y="316"/>
                    <a:pt x="168" y="315"/>
                    <a:pt x="165" y="311"/>
                  </a:cubicBezTo>
                  <a:cubicBezTo>
                    <a:pt x="70" y="217"/>
                    <a:pt x="70" y="217"/>
                    <a:pt x="70" y="217"/>
                  </a:cubicBezTo>
                  <a:cubicBezTo>
                    <a:pt x="67" y="214"/>
                    <a:pt x="66" y="210"/>
                    <a:pt x="66" y="205"/>
                  </a:cubicBezTo>
                  <a:cubicBezTo>
                    <a:pt x="66" y="200"/>
                    <a:pt x="67" y="196"/>
                    <a:pt x="70" y="193"/>
                  </a:cubicBezTo>
                  <a:cubicBezTo>
                    <a:pt x="94" y="170"/>
                    <a:pt x="94" y="170"/>
                    <a:pt x="94" y="170"/>
                  </a:cubicBezTo>
                  <a:cubicBezTo>
                    <a:pt x="97" y="166"/>
                    <a:pt x="101" y="165"/>
                    <a:pt x="106" y="165"/>
                  </a:cubicBezTo>
                  <a:cubicBezTo>
                    <a:pt x="110" y="165"/>
                    <a:pt x="114" y="166"/>
                    <a:pt x="118" y="170"/>
                  </a:cubicBezTo>
                  <a:cubicBezTo>
                    <a:pt x="176" y="229"/>
                    <a:pt x="176" y="229"/>
                    <a:pt x="176" y="229"/>
                  </a:cubicBezTo>
                  <a:cubicBezTo>
                    <a:pt x="283" y="123"/>
                    <a:pt x="283" y="123"/>
                    <a:pt x="283" y="123"/>
                  </a:cubicBezTo>
                  <a:cubicBezTo>
                    <a:pt x="286" y="119"/>
                    <a:pt x="290" y="118"/>
                    <a:pt x="295" y="118"/>
                  </a:cubicBezTo>
                  <a:cubicBezTo>
                    <a:pt x="299" y="118"/>
                    <a:pt x="303" y="119"/>
                    <a:pt x="306" y="123"/>
                  </a:cubicBezTo>
                  <a:cubicBezTo>
                    <a:pt x="330" y="146"/>
                    <a:pt x="330" y="146"/>
                    <a:pt x="330" y="146"/>
                  </a:cubicBezTo>
                  <a:cubicBezTo>
                    <a:pt x="333" y="149"/>
                    <a:pt x="335" y="153"/>
                    <a:pt x="335" y="158"/>
                  </a:cubicBezTo>
                  <a:cubicBezTo>
                    <a:pt x="335" y="163"/>
                    <a:pt x="333" y="167"/>
                    <a:pt x="330" y="170"/>
                  </a:cubicBezTo>
                  <a:close/>
                  <a:moveTo>
                    <a:pt x="330" y="170"/>
                  </a:moveTo>
                  <a:cubicBezTo>
                    <a:pt x="330" y="170"/>
                    <a:pt x="330" y="170"/>
                    <a:pt x="330" y="170"/>
                  </a:cubicBezTo>
                </a:path>
              </a:pathLst>
            </a:custGeom>
            <a:solidFill>
              <a:schemeClr val="bg1"/>
            </a:solidFill>
            <a:ln>
              <a:noFill/>
            </a:ln>
          </p:spPr>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grpSp>
      <p:grpSp>
        <p:nvGrpSpPr>
          <p:cNvPr id="30" name="组合 29"/>
          <p:cNvGrpSpPr/>
          <p:nvPr/>
        </p:nvGrpSpPr>
        <p:grpSpPr>
          <a:xfrm>
            <a:off x="6329024" y="5026050"/>
            <a:ext cx="3600693" cy="1618248"/>
            <a:chOff x="2338506" y="3029515"/>
            <a:chExt cx="2700933" cy="1213872"/>
          </a:xfrm>
        </p:grpSpPr>
        <p:sp>
          <p:nvSpPr>
            <p:cNvPr id="21" name="任意多边形: 形状 20"/>
            <p:cNvSpPr/>
            <p:nvPr/>
          </p:nvSpPr>
          <p:spPr>
            <a:xfrm>
              <a:off x="4572000" y="3029515"/>
              <a:ext cx="467439" cy="934878"/>
            </a:xfrm>
            <a:custGeom>
              <a:avLst/>
              <a:gdLst>
                <a:gd name="connsiteX0" fmla="*/ 0 w 958850"/>
                <a:gd name="connsiteY0" fmla="*/ 0 h 1917700"/>
                <a:gd name="connsiteX1" fmla="*/ 958850 w 958850"/>
                <a:gd name="connsiteY1" fmla="*/ 958850 h 1917700"/>
                <a:gd name="connsiteX2" fmla="*/ 0 w 958850"/>
                <a:gd name="connsiteY2" fmla="*/ 1917700 h 1917700"/>
                <a:gd name="connsiteX3" fmla="*/ 0 w 958850"/>
                <a:gd name="connsiteY3" fmla="*/ 1672656 h 1917700"/>
                <a:gd name="connsiteX4" fmla="*/ 713806 w 958850"/>
                <a:gd name="connsiteY4" fmla="*/ 958850 h 1917700"/>
                <a:gd name="connsiteX5" fmla="*/ 0 w 958850"/>
                <a:gd name="connsiteY5" fmla="*/ 245044 h 1917700"/>
                <a:gd name="connsiteX6" fmla="*/ 0 w 958850"/>
                <a:gd name="connsiteY6" fmla="*/ 0 h 191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850" h="1917700">
                  <a:moveTo>
                    <a:pt x="0" y="0"/>
                  </a:moveTo>
                  <a:cubicBezTo>
                    <a:pt x="529558" y="0"/>
                    <a:pt x="958850" y="429292"/>
                    <a:pt x="958850" y="958850"/>
                  </a:cubicBezTo>
                  <a:cubicBezTo>
                    <a:pt x="958850" y="1488408"/>
                    <a:pt x="529558" y="1917700"/>
                    <a:pt x="0" y="1917700"/>
                  </a:cubicBezTo>
                  <a:lnTo>
                    <a:pt x="0" y="1672656"/>
                  </a:lnTo>
                  <a:cubicBezTo>
                    <a:pt x="394224" y="1672656"/>
                    <a:pt x="713806" y="1353074"/>
                    <a:pt x="713806" y="958850"/>
                  </a:cubicBezTo>
                  <a:cubicBezTo>
                    <a:pt x="713806" y="564626"/>
                    <a:pt x="394224" y="245044"/>
                    <a:pt x="0" y="245044"/>
                  </a:cubicBezTo>
                  <a:lnTo>
                    <a:pt x="0" y="0"/>
                  </a:lnTo>
                  <a:close/>
                </a:path>
              </a:pathLst>
            </a:cu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24" name="矩形 23"/>
            <p:cNvSpPr/>
            <p:nvPr/>
          </p:nvSpPr>
          <p:spPr>
            <a:xfrm>
              <a:off x="2338507" y="3844438"/>
              <a:ext cx="2233494" cy="119569"/>
            </a:xfrm>
            <a:prstGeom prst="rect">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26" name="矩形 25"/>
            <p:cNvSpPr/>
            <p:nvPr/>
          </p:nvSpPr>
          <p:spPr>
            <a:xfrm rot="16200000">
              <a:off x="2198816" y="3984128"/>
              <a:ext cx="398949" cy="119569"/>
            </a:xfrm>
            <a:prstGeom prst="rect">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7" name="椭圆 6"/>
            <p:cNvSpPr/>
            <p:nvPr/>
          </p:nvSpPr>
          <p:spPr>
            <a:xfrm>
              <a:off x="4272497" y="3197452"/>
              <a:ext cx="599005" cy="599005"/>
            </a:xfrm>
            <a:prstGeom prst="ellipse">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12" name="任意多边形: 形状 11"/>
            <p:cNvSpPr/>
            <p:nvPr/>
          </p:nvSpPr>
          <p:spPr bwMode="auto">
            <a:xfrm>
              <a:off x="4404064" y="3324663"/>
              <a:ext cx="344060" cy="343422"/>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p:spPr>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grpSp>
      <p:sp>
        <p:nvSpPr>
          <p:cNvPr id="37" name="Rectangle 29"/>
          <p:cNvSpPr/>
          <p:nvPr/>
        </p:nvSpPr>
        <p:spPr>
          <a:xfrm>
            <a:off x="4302125" y="2606040"/>
            <a:ext cx="5627370" cy="2306955"/>
          </a:xfrm>
          <a:prstGeom prst="rect">
            <a:avLst/>
          </a:prstGeom>
        </p:spPr>
        <p:txBody>
          <a:bodyPr wrap="square">
            <a:spAutoFit/>
          </a:bodyPr>
          <a:lstStyle/>
          <a:p>
            <a:pPr algn="r">
              <a:lnSpc>
                <a:spcPct val="150000"/>
              </a:lnSpc>
            </a:pPr>
            <a:r>
              <a:rPr lang="zh-CN" altLang="en-US" sz="1600" b="1" dirty="0">
                <a:solidFill>
                  <a:schemeClr val="tx1">
                    <a:lumMod val="75000"/>
                    <a:lumOff val="25000"/>
                  </a:schemeClr>
                </a:solidFill>
                <a:latin typeface="华文楷体" panose="02010600040101010101" charset="-122"/>
                <a:ea typeface="华文楷体" panose="02010600040101010101" charset="-122"/>
                <a:cs typeface="+mn-ea"/>
                <a:sym typeface="+mn-lt"/>
              </a:rPr>
              <a:t>Market analysis level of detail Our target market is game players worldwide, with many </a:t>
            </a:r>
            <a:r>
              <a:rPr lang="zh-CN" altLang="en-US" sz="1600" b="1" dirty="0">
                <a:solidFill>
                  <a:srgbClr val="FF0000"/>
                </a:solidFill>
                <a:latin typeface="华文楷体" panose="02010600040101010101" charset="-122"/>
                <a:ea typeface="华文楷体" panose="02010600040101010101" charset="-122"/>
                <a:cs typeface="+mn-ea"/>
                <a:sym typeface="+mn-lt"/>
              </a:rPr>
              <a:t>different age groups </a:t>
            </a:r>
            <a:r>
              <a:rPr lang="zh-CN" altLang="en-US" sz="1600" b="1" dirty="0">
                <a:solidFill>
                  <a:schemeClr val="tx1">
                    <a:lumMod val="75000"/>
                    <a:lumOff val="25000"/>
                  </a:schemeClr>
                </a:solidFill>
                <a:latin typeface="华文楷体" panose="02010600040101010101" charset="-122"/>
                <a:ea typeface="华文楷体" panose="02010600040101010101" charset="-122"/>
                <a:cs typeface="+mn-ea"/>
                <a:sym typeface="+mn-lt"/>
              </a:rPr>
              <a:t>of users, so our game box application can recommend appropriate games to users based on their age groups. </a:t>
            </a:r>
            <a:r>
              <a:rPr lang="zh-CN" altLang="en-US" sz="1600" b="1" dirty="0">
                <a:solidFill>
                  <a:srgbClr val="FF0000"/>
                </a:solidFill>
                <a:latin typeface="华文楷体" panose="02010600040101010101" charset="-122"/>
                <a:ea typeface="华文楷体" panose="02010600040101010101" charset="-122"/>
                <a:cs typeface="+mn-ea"/>
                <a:sym typeface="+mn-lt"/>
              </a:rPr>
              <a:t>In addition, we will also provide different games for users in different regions to meet</a:t>
            </a:r>
            <a:r>
              <a:rPr lang="en-US" altLang="zh-CN" sz="1600" b="1" dirty="0">
                <a:solidFill>
                  <a:srgbClr val="FF0000"/>
                </a:solidFill>
                <a:latin typeface="华文楷体" panose="02010600040101010101" charset="-122"/>
                <a:ea typeface="华文楷体" panose="02010600040101010101" charset="-122"/>
                <a:cs typeface="+mn-ea"/>
                <a:sym typeface="+mn-lt"/>
              </a:rPr>
              <a:t> </a:t>
            </a:r>
            <a:r>
              <a:rPr lang="zh-CN" altLang="en-US" sz="1600" b="1" dirty="0">
                <a:solidFill>
                  <a:srgbClr val="FF0000"/>
                </a:solidFill>
                <a:latin typeface="华文楷体" panose="02010600040101010101" charset="-122"/>
                <a:ea typeface="华文楷体" panose="02010600040101010101" charset="-122"/>
                <a:cs typeface="+mn-ea"/>
                <a:sym typeface="+mn-lt"/>
              </a:rPr>
              <a:t>their needs</a:t>
            </a:r>
            <a:r>
              <a:rPr lang="zh-CN" altLang="en-US" sz="1600" b="1" dirty="0">
                <a:solidFill>
                  <a:schemeClr val="tx1">
                    <a:lumMod val="75000"/>
                    <a:lumOff val="25000"/>
                  </a:schemeClr>
                </a:solidFill>
                <a:latin typeface="华文楷体" panose="02010600040101010101" charset="-122"/>
                <a:ea typeface="华文楷体" panose="02010600040101010101" charset="-122"/>
                <a:cs typeface="+mn-ea"/>
                <a:sym typeface="+mn-lt"/>
              </a:rPr>
              <a:t>.</a:t>
            </a:r>
            <a:endParaRPr lang="zh-CN" altLang="en-US" sz="1600" b="1" dirty="0">
              <a:solidFill>
                <a:schemeClr val="tx1">
                  <a:lumMod val="75000"/>
                  <a:lumOff val="25000"/>
                </a:schemeClr>
              </a:solidFill>
              <a:latin typeface="华文楷体" panose="02010600040101010101" charset="-122"/>
              <a:ea typeface="华文楷体" panose="02010600040101010101"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0-#ppt_w/2"/>
                                          </p:val>
                                        </p:tav>
                                        <p:tav tm="100000">
                                          <p:val>
                                            <p:strVal val="#ppt_x"/>
                                          </p:val>
                                        </p:tav>
                                      </p:tavLst>
                                    </p:anim>
                                    <p:anim calcmode="lin" valueType="num">
                                      <p:cBhvr additive="base">
                                        <p:cTn id="14"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p:nvPr/>
        </p:nvSpPr>
        <p:spPr>
          <a:xfrm>
            <a:off x="865417" y="1889262"/>
            <a:ext cx="1720163" cy="1551163"/>
          </a:xfrm>
          <a:prstGeom prst="rect">
            <a:avLst/>
          </a:prstGeom>
          <a:solidFill>
            <a:srgbClr val="BABDC4">
              <a:alpha val="30000"/>
            </a:srgbClr>
          </a:solidFill>
          <a:ln w="254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微软雅黑" panose="020B0503020204020204" pitchFamily="34" charset="-122"/>
                <a:ea typeface="微软雅黑" panose="020B0503020204020204" pitchFamily="34" charset="-122"/>
                <a:cs typeface="+mn-ea"/>
                <a:sym typeface="+mn-lt"/>
              </a:rPr>
              <a:t>80</a:t>
            </a:r>
            <a:r>
              <a:rPr lang="zh-CN" altLang="en-US" sz="3600" dirty="0">
                <a:solidFill>
                  <a:schemeClr val="tx1"/>
                </a:solidFill>
                <a:latin typeface="微软雅黑" panose="020B0503020204020204" pitchFamily="34" charset="-122"/>
                <a:ea typeface="微软雅黑" panose="020B0503020204020204" pitchFamily="34" charset="-122"/>
                <a:cs typeface="+mn-ea"/>
                <a:sym typeface="+mn-lt"/>
              </a:rPr>
              <a:t>后</a:t>
            </a:r>
            <a:endParaRPr lang="en-US" sz="3600" dirty="0">
              <a:solidFill>
                <a:schemeClr val="tx1"/>
              </a:solidFill>
              <a:latin typeface="微软雅黑" panose="020B0503020204020204" pitchFamily="34" charset="-122"/>
              <a:ea typeface="微软雅黑" panose="020B0503020204020204" pitchFamily="34" charset="-122"/>
              <a:cs typeface="+mn-ea"/>
              <a:sym typeface="+mn-lt"/>
            </a:endParaRPr>
          </a:p>
          <a:p>
            <a:pPr algn="ctr"/>
            <a:endParaRPr lang="en-US" sz="36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2" name="Rectangle 7"/>
          <p:cNvSpPr/>
          <p:nvPr/>
        </p:nvSpPr>
        <p:spPr>
          <a:xfrm>
            <a:off x="4526328" y="1889262"/>
            <a:ext cx="1720163" cy="1551163"/>
          </a:xfrm>
          <a:prstGeom prst="rect">
            <a:avLst/>
          </a:prstGeom>
          <a:solidFill>
            <a:srgbClr val="BABDC4">
              <a:alpha val="30000"/>
            </a:srgbClr>
          </a:solidFill>
          <a:ln w="254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微软雅黑" panose="020B0503020204020204" pitchFamily="34" charset="-122"/>
                <a:ea typeface="微软雅黑" panose="020B0503020204020204" pitchFamily="34" charset="-122"/>
                <a:cs typeface="+mn-ea"/>
                <a:sym typeface="+mn-lt"/>
              </a:rPr>
              <a:t>90</a:t>
            </a:r>
            <a:r>
              <a:rPr lang="zh-CN" altLang="en-US" sz="3600" dirty="0">
                <a:solidFill>
                  <a:schemeClr val="tx1"/>
                </a:solidFill>
                <a:latin typeface="微软雅黑" panose="020B0503020204020204" pitchFamily="34" charset="-122"/>
                <a:ea typeface="微软雅黑" panose="020B0503020204020204" pitchFamily="34" charset="-122"/>
                <a:cs typeface="+mn-ea"/>
                <a:sym typeface="+mn-lt"/>
              </a:rPr>
              <a:t>后</a:t>
            </a:r>
            <a:endParaRPr lang="en-US" sz="3600" dirty="0">
              <a:solidFill>
                <a:schemeClr val="tx1"/>
              </a:solidFill>
              <a:latin typeface="微软雅黑" panose="020B0503020204020204" pitchFamily="34" charset="-122"/>
              <a:ea typeface="微软雅黑" panose="020B0503020204020204" pitchFamily="34" charset="-122"/>
              <a:cs typeface="+mn-ea"/>
              <a:sym typeface="+mn-lt"/>
            </a:endParaRPr>
          </a:p>
          <a:p>
            <a:pPr algn="ctr"/>
            <a:endParaRPr lang="en-US" sz="36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4" name="Rectangle 9"/>
          <p:cNvSpPr/>
          <p:nvPr/>
        </p:nvSpPr>
        <p:spPr>
          <a:xfrm>
            <a:off x="8669807" y="1889262"/>
            <a:ext cx="1720163" cy="1551163"/>
          </a:xfrm>
          <a:prstGeom prst="rect">
            <a:avLst/>
          </a:prstGeom>
          <a:solidFill>
            <a:srgbClr val="BABDC4">
              <a:alpha val="30000"/>
            </a:srgbClr>
          </a:solidFill>
          <a:ln w="254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微软雅黑" panose="020B0503020204020204" pitchFamily="34" charset="-122"/>
                <a:ea typeface="微软雅黑" panose="020B0503020204020204" pitchFamily="34" charset="-122"/>
                <a:cs typeface="+mn-ea"/>
                <a:sym typeface="+mn-lt"/>
              </a:rPr>
              <a:t>00</a:t>
            </a:r>
            <a:r>
              <a:rPr lang="zh-CN" altLang="en-US" sz="3600" dirty="0">
                <a:solidFill>
                  <a:schemeClr val="tx1"/>
                </a:solidFill>
                <a:latin typeface="微软雅黑" panose="020B0503020204020204" pitchFamily="34" charset="-122"/>
                <a:ea typeface="微软雅黑" panose="020B0503020204020204" pitchFamily="34" charset="-122"/>
                <a:cs typeface="+mn-ea"/>
                <a:sym typeface="+mn-lt"/>
              </a:rPr>
              <a:t>后</a:t>
            </a:r>
            <a:endParaRPr lang="zh-CN" altLang="en-US" sz="3600" dirty="0">
              <a:solidFill>
                <a:schemeClr val="tx1"/>
              </a:solidFill>
              <a:latin typeface="微软雅黑" panose="020B0503020204020204" pitchFamily="34" charset="-122"/>
              <a:ea typeface="微软雅黑" panose="020B0503020204020204" pitchFamily="34" charset="-122"/>
              <a:cs typeface="+mn-ea"/>
              <a:sym typeface="+mn-lt"/>
            </a:endParaRPr>
          </a:p>
        </p:txBody>
      </p:sp>
      <p:grpSp>
        <p:nvGrpSpPr>
          <p:cNvPr id="18" name="Group 17"/>
          <p:cNvGrpSpPr/>
          <p:nvPr/>
        </p:nvGrpSpPr>
        <p:grpSpPr>
          <a:xfrm>
            <a:off x="7460410" y="2924544"/>
            <a:ext cx="389630" cy="679223"/>
            <a:chOff x="5734050" y="3273426"/>
            <a:chExt cx="117475" cy="204788"/>
          </a:xfrm>
          <a:solidFill>
            <a:schemeClr val="bg1"/>
          </a:solidFill>
        </p:grpSpPr>
        <p:sp>
          <p:nvSpPr>
            <p:cNvPr id="19" name="Freeform 22"/>
            <p:cNvSpPr/>
            <p:nvPr/>
          </p:nvSpPr>
          <p:spPr bwMode="auto">
            <a:xfrm>
              <a:off x="5756275" y="3273426"/>
              <a:ext cx="95250" cy="204788"/>
            </a:xfrm>
            <a:custGeom>
              <a:avLst/>
              <a:gdLst>
                <a:gd name="T0" fmla="*/ 53 w 59"/>
                <a:gd name="T1" fmla="*/ 6 h 126"/>
                <a:gd name="T2" fmla="*/ 9 w 59"/>
                <a:gd name="T3" fmla="*/ 38 h 126"/>
                <a:gd name="T4" fmla="*/ 0 w 59"/>
                <a:gd name="T5" fmla="*/ 40 h 126"/>
                <a:gd name="T6" fmla="*/ 0 w 59"/>
                <a:gd name="T7" fmla="*/ 87 h 126"/>
                <a:gd name="T8" fmla="*/ 9 w 59"/>
                <a:gd name="T9" fmla="*/ 88 h 126"/>
                <a:gd name="T10" fmla="*/ 52 w 59"/>
                <a:gd name="T11" fmla="*/ 120 h 126"/>
                <a:gd name="T12" fmla="*/ 59 w 59"/>
                <a:gd name="T13" fmla="*/ 120 h 126"/>
                <a:gd name="T14" fmla="*/ 59 w 59"/>
                <a:gd name="T15" fmla="*/ 6 h 126"/>
                <a:gd name="T16" fmla="*/ 53 w 59"/>
                <a:gd name="T17" fmla="*/ 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6">
                  <a:moveTo>
                    <a:pt x="53" y="6"/>
                  </a:moveTo>
                  <a:cubicBezTo>
                    <a:pt x="9" y="38"/>
                    <a:pt x="9" y="38"/>
                    <a:pt x="9" y="38"/>
                  </a:cubicBezTo>
                  <a:cubicBezTo>
                    <a:pt x="9" y="38"/>
                    <a:pt x="5" y="38"/>
                    <a:pt x="0" y="40"/>
                  </a:cubicBezTo>
                  <a:cubicBezTo>
                    <a:pt x="0" y="87"/>
                    <a:pt x="0" y="87"/>
                    <a:pt x="0" y="87"/>
                  </a:cubicBezTo>
                  <a:cubicBezTo>
                    <a:pt x="5" y="88"/>
                    <a:pt x="9" y="88"/>
                    <a:pt x="9" y="88"/>
                  </a:cubicBezTo>
                  <a:cubicBezTo>
                    <a:pt x="52" y="120"/>
                    <a:pt x="52" y="120"/>
                    <a:pt x="52" y="120"/>
                  </a:cubicBezTo>
                  <a:cubicBezTo>
                    <a:pt x="52" y="120"/>
                    <a:pt x="59" y="126"/>
                    <a:pt x="59" y="120"/>
                  </a:cubicBezTo>
                  <a:cubicBezTo>
                    <a:pt x="59" y="113"/>
                    <a:pt x="59" y="12"/>
                    <a:pt x="59" y="6"/>
                  </a:cubicBezTo>
                  <a:cubicBezTo>
                    <a:pt x="59" y="0"/>
                    <a:pt x="53" y="6"/>
                    <a:pt x="5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微软雅黑" panose="020B0503020204020204" pitchFamily="34" charset="-122"/>
                <a:ea typeface="微软雅黑" panose="020B0503020204020204" pitchFamily="34" charset="-122"/>
                <a:cs typeface="+mn-ea"/>
                <a:sym typeface="+mn-lt"/>
              </a:endParaRPr>
            </a:p>
          </p:txBody>
        </p:sp>
        <p:sp>
          <p:nvSpPr>
            <p:cNvPr id="20" name="Freeform 23"/>
            <p:cNvSpPr/>
            <p:nvPr/>
          </p:nvSpPr>
          <p:spPr bwMode="auto">
            <a:xfrm>
              <a:off x="5734050" y="3341688"/>
              <a:ext cx="11113" cy="69850"/>
            </a:xfrm>
            <a:custGeom>
              <a:avLst/>
              <a:gdLst>
                <a:gd name="T0" fmla="*/ 0 w 7"/>
                <a:gd name="T1" fmla="*/ 7 h 43"/>
                <a:gd name="T2" fmla="*/ 0 w 7"/>
                <a:gd name="T3" fmla="*/ 37 h 43"/>
                <a:gd name="T4" fmla="*/ 7 w 7"/>
                <a:gd name="T5" fmla="*/ 43 h 43"/>
                <a:gd name="T6" fmla="*/ 7 w 7"/>
                <a:gd name="T7" fmla="*/ 0 h 43"/>
                <a:gd name="T8" fmla="*/ 0 w 7"/>
                <a:gd name="T9" fmla="*/ 7 h 43"/>
              </a:gdLst>
              <a:ahLst/>
              <a:cxnLst>
                <a:cxn ang="0">
                  <a:pos x="T0" y="T1"/>
                </a:cxn>
                <a:cxn ang="0">
                  <a:pos x="T2" y="T3"/>
                </a:cxn>
                <a:cxn ang="0">
                  <a:pos x="T4" y="T5"/>
                </a:cxn>
                <a:cxn ang="0">
                  <a:pos x="T6" y="T7"/>
                </a:cxn>
                <a:cxn ang="0">
                  <a:pos x="T8" y="T9"/>
                </a:cxn>
              </a:cxnLst>
              <a:rect l="0" t="0" r="r" b="b"/>
              <a:pathLst>
                <a:path w="7" h="43">
                  <a:moveTo>
                    <a:pt x="0" y="7"/>
                  </a:moveTo>
                  <a:cubicBezTo>
                    <a:pt x="0" y="16"/>
                    <a:pt x="0" y="31"/>
                    <a:pt x="0" y="37"/>
                  </a:cubicBezTo>
                  <a:cubicBezTo>
                    <a:pt x="0" y="40"/>
                    <a:pt x="3" y="42"/>
                    <a:pt x="7" y="43"/>
                  </a:cubicBezTo>
                  <a:cubicBezTo>
                    <a:pt x="7" y="0"/>
                    <a:pt x="7" y="0"/>
                    <a:pt x="7" y="0"/>
                  </a:cubicBezTo>
                  <a:cubicBezTo>
                    <a:pt x="3" y="1"/>
                    <a:pt x="0" y="4"/>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微软雅黑" panose="020B0503020204020204" pitchFamily="34" charset="-122"/>
                <a:ea typeface="微软雅黑" panose="020B0503020204020204" pitchFamily="34" charset="-122"/>
                <a:cs typeface="+mn-ea"/>
                <a:sym typeface="+mn-lt"/>
              </a:endParaRPr>
            </a:p>
          </p:txBody>
        </p:sp>
      </p:grpSp>
      <p:grpSp>
        <p:nvGrpSpPr>
          <p:cNvPr id="22" name="Group 21"/>
          <p:cNvGrpSpPr/>
          <p:nvPr/>
        </p:nvGrpSpPr>
        <p:grpSpPr>
          <a:xfrm>
            <a:off x="10389628" y="2987168"/>
            <a:ext cx="366922" cy="553973"/>
            <a:chOff x="549275" y="4406901"/>
            <a:chExt cx="161926" cy="244475"/>
          </a:xfrm>
          <a:solidFill>
            <a:schemeClr val="bg1"/>
          </a:solidFill>
        </p:grpSpPr>
        <p:sp>
          <p:nvSpPr>
            <p:cNvPr id="23" name="Freeform 62"/>
            <p:cNvSpPr>
              <a:spLocks noEditPoints="1"/>
            </p:cNvSpPr>
            <p:nvPr/>
          </p:nvSpPr>
          <p:spPr bwMode="auto">
            <a:xfrm>
              <a:off x="549275" y="4406901"/>
              <a:ext cx="138113" cy="244475"/>
            </a:xfrm>
            <a:custGeom>
              <a:avLst/>
              <a:gdLst>
                <a:gd name="T0" fmla="*/ 66 w 73"/>
                <a:gd name="T1" fmla="*/ 105 h 129"/>
                <a:gd name="T2" fmla="*/ 7 w 73"/>
                <a:gd name="T3" fmla="*/ 105 h 129"/>
                <a:gd name="T4" fmla="*/ 7 w 73"/>
                <a:gd name="T5" fmla="*/ 16 h 129"/>
                <a:gd name="T6" fmla="*/ 66 w 73"/>
                <a:gd name="T7" fmla="*/ 16 h 129"/>
                <a:gd name="T8" fmla="*/ 66 w 73"/>
                <a:gd name="T9" fmla="*/ 35 h 129"/>
                <a:gd name="T10" fmla="*/ 73 w 73"/>
                <a:gd name="T11" fmla="*/ 35 h 129"/>
                <a:gd name="T12" fmla="*/ 73 w 73"/>
                <a:gd name="T13" fmla="*/ 10 h 129"/>
                <a:gd name="T14" fmla="*/ 63 w 73"/>
                <a:gd name="T15" fmla="*/ 0 h 129"/>
                <a:gd name="T16" fmla="*/ 9 w 73"/>
                <a:gd name="T17" fmla="*/ 0 h 129"/>
                <a:gd name="T18" fmla="*/ 0 w 73"/>
                <a:gd name="T19" fmla="*/ 10 h 129"/>
                <a:gd name="T20" fmla="*/ 0 w 73"/>
                <a:gd name="T21" fmla="*/ 120 h 129"/>
                <a:gd name="T22" fmla="*/ 9 w 73"/>
                <a:gd name="T23" fmla="*/ 129 h 129"/>
                <a:gd name="T24" fmla="*/ 63 w 73"/>
                <a:gd name="T25" fmla="*/ 129 h 129"/>
                <a:gd name="T26" fmla="*/ 73 w 73"/>
                <a:gd name="T27" fmla="*/ 120 h 129"/>
                <a:gd name="T28" fmla="*/ 73 w 73"/>
                <a:gd name="T29" fmla="*/ 79 h 129"/>
                <a:gd name="T30" fmla="*/ 66 w 73"/>
                <a:gd name="T31" fmla="*/ 79 h 129"/>
                <a:gd name="T32" fmla="*/ 66 w 73"/>
                <a:gd name="T33" fmla="*/ 105 h 129"/>
                <a:gd name="T34" fmla="*/ 57 w 73"/>
                <a:gd name="T35" fmla="*/ 6 h 129"/>
                <a:gd name="T36" fmla="*/ 60 w 73"/>
                <a:gd name="T37" fmla="*/ 9 h 129"/>
                <a:gd name="T38" fmla="*/ 57 w 73"/>
                <a:gd name="T39" fmla="*/ 11 h 129"/>
                <a:gd name="T40" fmla="*/ 55 w 73"/>
                <a:gd name="T41" fmla="*/ 9 h 129"/>
                <a:gd name="T42" fmla="*/ 57 w 73"/>
                <a:gd name="T43" fmla="*/ 6 h 129"/>
                <a:gd name="T44" fmla="*/ 24 w 73"/>
                <a:gd name="T45" fmla="*/ 7 h 129"/>
                <a:gd name="T46" fmla="*/ 49 w 73"/>
                <a:gd name="T47" fmla="*/ 7 h 129"/>
                <a:gd name="T48" fmla="*/ 49 w 73"/>
                <a:gd name="T49" fmla="*/ 10 h 129"/>
                <a:gd name="T50" fmla="*/ 24 w 73"/>
                <a:gd name="T51" fmla="*/ 10 h 129"/>
                <a:gd name="T52" fmla="*/ 24 w 73"/>
                <a:gd name="T53" fmla="*/ 7 h 129"/>
                <a:gd name="T54" fmla="*/ 48 w 73"/>
                <a:gd name="T55" fmla="*/ 119 h 129"/>
                <a:gd name="T56" fmla="*/ 25 w 73"/>
                <a:gd name="T57" fmla="*/ 119 h 129"/>
                <a:gd name="T58" fmla="*/ 25 w 73"/>
                <a:gd name="T59" fmla="*/ 112 h 129"/>
                <a:gd name="T60" fmla="*/ 48 w 73"/>
                <a:gd name="T61" fmla="*/ 112 h 129"/>
                <a:gd name="T62" fmla="*/ 48 w 73"/>
                <a:gd name="T63"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129">
                  <a:moveTo>
                    <a:pt x="66" y="105"/>
                  </a:moveTo>
                  <a:cubicBezTo>
                    <a:pt x="7" y="105"/>
                    <a:pt x="7" y="105"/>
                    <a:pt x="7" y="105"/>
                  </a:cubicBezTo>
                  <a:cubicBezTo>
                    <a:pt x="7" y="16"/>
                    <a:pt x="7" y="16"/>
                    <a:pt x="7" y="16"/>
                  </a:cubicBezTo>
                  <a:cubicBezTo>
                    <a:pt x="66" y="16"/>
                    <a:pt x="66" y="16"/>
                    <a:pt x="66" y="16"/>
                  </a:cubicBezTo>
                  <a:cubicBezTo>
                    <a:pt x="66" y="35"/>
                    <a:pt x="66" y="35"/>
                    <a:pt x="66" y="35"/>
                  </a:cubicBezTo>
                  <a:cubicBezTo>
                    <a:pt x="73" y="35"/>
                    <a:pt x="73" y="35"/>
                    <a:pt x="73" y="35"/>
                  </a:cubicBezTo>
                  <a:cubicBezTo>
                    <a:pt x="73" y="10"/>
                    <a:pt x="73" y="10"/>
                    <a:pt x="73" y="10"/>
                  </a:cubicBezTo>
                  <a:cubicBezTo>
                    <a:pt x="73" y="5"/>
                    <a:pt x="68" y="0"/>
                    <a:pt x="63" y="0"/>
                  </a:cubicBezTo>
                  <a:cubicBezTo>
                    <a:pt x="9" y="0"/>
                    <a:pt x="9" y="0"/>
                    <a:pt x="9" y="0"/>
                  </a:cubicBezTo>
                  <a:cubicBezTo>
                    <a:pt x="4" y="0"/>
                    <a:pt x="0" y="5"/>
                    <a:pt x="0" y="10"/>
                  </a:cubicBezTo>
                  <a:cubicBezTo>
                    <a:pt x="0" y="120"/>
                    <a:pt x="0" y="120"/>
                    <a:pt x="0" y="120"/>
                  </a:cubicBezTo>
                  <a:cubicBezTo>
                    <a:pt x="0" y="125"/>
                    <a:pt x="4" y="129"/>
                    <a:pt x="9" y="129"/>
                  </a:cubicBezTo>
                  <a:cubicBezTo>
                    <a:pt x="63" y="129"/>
                    <a:pt x="63" y="129"/>
                    <a:pt x="63" y="129"/>
                  </a:cubicBezTo>
                  <a:cubicBezTo>
                    <a:pt x="68" y="129"/>
                    <a:pt x="73" y="125"/>
                    <a:pt x="73" y="120"/>
                  </a:cubicBezTo>
                  <a:cubicBezTo>
                    <a:pt x="73" y="79"/>
                    <a:pt x="73" y="79"/>
                    <a:pt x="73" y="79"/>
                  </a:cubicBezTo>
                  <a:cubicBezTo>
                    <a:pt x="66" y="79"/>
                    <a:pt x="66" y="79"/>
                    <a:pt x="66" y="79"/>
                  </a:cubicBezTo>
                  <a:lnTo>
                    <a:pt x="66" y="105"/>
                  </a:lnTo>
                  <a:close/>
                  <a:moveTo>
                    <a:pt x="57" y="6"/>
                  </a:moveTo>
                  <a:cubicBezTo>
                    <a:pt x="58" y="6"/>
                    <a:pt x="60" y="7"/>
                    <a:pt x="60" y="9"/>
                  </a:cubicBezTo>
                  <a:cubicBezTo>
                    <a:pt x="60" y="10"/>
                    <a:pt x="58" y="11"/>
                    <a:pt x="57" y="11"/>
                  </a:cubicBezTo>
                  <a:cubicBezTo>
                    <a:pt x="56" y="11"/>
                    <a:pt x="55" y="10"/>
                    <a:pt x="55" y="9"/>
                  </a:cubicBezTo>
                  <a:cubicBezTo>
                    <a:pt x="55" y="7"/>
                    <a:pt x="56" y="6"/>
                    <a:pt x="57" y="6"/>
                  </a:cubicBezTo>
                  <a:close/>
                  <a:moveTo>
                    <a:pt x="24" y="7"/>
                  </a:moveTo>
                  <a:cubicBezTo>
                    <a:pt x="49" y="7"/>
                    <a:pt x="49" y="7"/>
                    <a:pt x="49" y="7"/>
                  </a:cubicBezTo>
                  <a:cubicBezTo>
                    <a:pt x="49" y="10"/>
                    <a:pt x="49" y="10"/>
                    <a:pt x="49" y="10"/>
                  </a:cubicBezTo>
                  <a:cubicBezTo>
                    <a:pt x="24" y="10"/>
                    <a:pt x="24" y="10"/>
                    <a:pt x="24" y="10"/>
                  </a:cubicBezTo>
                  <a:lnTo>
                    <a:pt x="24" y="7"/>
                  </a:lnTo>
                  <a:close/>
                  <a:moveTo>
                    <a:pt x="48" y="119"/>
                  </a:moveTo>
                  <a:cubicBezTo>
                    <a:pt x="25" y="119"/>
                    <a:pt x="25" y="119"/>
                    <a:pt x="25" y="119"/>
                  </a:cubicBezTo>
                  <a:cubicBezTo>
                    <a:pt x="25" y="112"/>
                    <a:pt x="25" y="112"/>
                    <a:pt x="25" y="112"/>
                  </a:cubicBezTo>
                  <a:cubicBezTo>
                    <a:pt x="48" y="112"/>
                    <a:pt x="48" y="112"/>
                    <a:pt x="48" y="112"/>
                  </a:cubicBezTo>
                  <a:lnTo>
                    <a:pt x="48" y="1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微软雅黑" panose="020B0503020204020204" pitchFamily="34" charset="-122"/>
                <a:ea typeface="微软雅黑" panose="020B0503020204020204" pitchFamily="34" charset="-122"/>
                <a:cs typeface="+mn-ea"/>
                <a:sym typeface="+mn-lt"/>
              </a:endParaRPr>
            </a:p>
          </p:txBody>
        </p:sp>
        <p:sp>
          <p:nvSpPr>
            <p:cNvPr id="24" name="Freeform 63"/>
            <p:cNvSpPr/>
            <p:nvPr/>
          </p:nvSpPr>
          <p:spPr bwMode="auto">
            <a:xfrm>
              <a:off x="608013" y="4478338"/>
              <a:ext cx="103188" cy="98425"/>
            </a:xfrm>
            <a:custGeom>
              <a:avLst/>
              <a:gdLst>
                <a:gd name="T0" fmla="*/ 0 w 65"/>
                <a:gd name="T1" fmla="*/ 44 h 62"/>
                <a:gd name="T2" fmla="*/ 8 w 65"/>
                <a:gd name="T3" fmla="*/ 44 h 62"/>
                <a:gd name="T4" fmla="*/ 0 w 65"/>
                <a:gd name="T5" fmla="*/ 62 h 62"/>
                <a:gd name="T6" fmla="*/ 22 w 65"/>
                <a:gd name="T7" fmla="*/ 44 h 62"/>
                <a:gd name="T8" fmla="*/ 65 w 65"/>
                <a:gd name="T9" fmla="*/ 44 h 62"/>
                <a:gd name="T10" fmla="*/ 65 w 65"/>
                <a:gd name="T11" fmla="*/ 0 h 62"/>
                <a:gd name="T12" fmla="*/ 0 w 65"/>
                <a:gd name="T13" fmla="*/ 0 h 62"/>
                <a:gd name="T14" fmla="*/ 0 w 65"/>
                <a:gd name="T15" fmla="*/ 44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2">
                  <a:moveTo>
                    <a:pt x="0" y="44"/>
                  </a:moveTo>
                  <a:lnTo>
                    <a:pt x="8" y="44"/>
                  </a:lnTo>
                  <a:lnTo>
                    <a:pt x="0" y="62"/>
                  </a:lnTo>
                  <a:lnTo>
                    <a:pt x="22" y="44"/>
                  </a:lnTo>
                  <a:lnTo>
                    <a:pt x="65" y="44"/>
                  </a:lnTo>
                  <a:lnTo>
                    <a:pt x="65" y="0"/>
                  </a:lnTo>
                  <a:lnTo>
                    <a:pt x="0" y="0"/>
                  </a:lnTo>
                  <a:lnTo>
                    <a:pt x="0"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微软雅黑" panose="020B0503020204020204" pitchFamily="34" charset="-122"/>
                <a:ea typeface="微软雅黑" panose="020B0503020204020204" pitchFamily="34" charset="-122"/>
                <a:cs typeface="+mn-ea"/>
                <a:sym typeface="+mn-lt"/>
              </a:endParaRPr>
            </a:p>
          </p:txBody>
        </p:sp>
      </p:grpSp>
      <p:sp>
        <p:nvSpPr>
          <p:cNvPr id="34" name="TextBox 8"/>
          <p:cNvSpPr txBox="1"/>
          <p:nvPr/>
        </p:nvSpPr>
        <p:spPr>
          <a:xfrm>
            <a:off x="3357880" y="408940"/>
            <a:ext cx="5475605" cy="984885"/>
          </a:xfrm>
          <a:prstGeom prst="rect">
            <a:avLst/>
          </a:prstGeom>
          <a:noFill/>
        </p:spPr>
        <p:txBody>
          <a:bodyPr wrap="square" lIns="0" tIns="0" rIns="0" bIns="0" rtlCol="0" anchor="ctr">
            <a:spAutoFit/>
          </a:bodyPr>
          <a:lstStyle/>
          <a:p>
            <a:pPr algn="ctr"/>
            <a:r>
              <a:rPr lang="zh-CN" altLang="en-US" sz="32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Main Games by Age Group</a:t>
            </a:r>
            <a:endParaRPr lang="zh-CN" altLang="en-US" sz="3200" spc="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pic>
        <p:nvPicPr>
          <p:cNvPr id="2" name="图片 1"/>
          <p:cNvPicPr>
            <a:picLocks noChangeAspect="1"/>
          </p:cNvPicPr>
          <p:nvPr/>
        </p:nvPicPr>
        <p:blipFill>
          <a:blip r:embed="rId1"/>
          <a:stretch>
            <a:fillRect/>
          </a:stretch>
        </p:blipFill>
        <p:spPr>
          <a:xfrm>
            <a:off x="209550" y="3795395"/>
            <a:ext cx="3310890" cy="2649220"/>
          </a:xfrm>
          <a:prstGeom prst="rect">
            <a:avLst/>
          </a:prstGeom>
        </p:spPr>
      </p:pic>
      <p:pic>
        <p:nvPicPr>
          <p:cNvPr id="3" name="图片 2"/>
          <p:cNvPicPr>
            <a:picLocks noChangeAspect="1"/>
          </p:cNvPicPr>
          <p:nvPr/>
        </p:nvPicPr>
        <p:blipFill>
          <a:blip r:embed="rId2"/>
          <a:stretch>
            <a:fillRect/>
          </a:stretch>
        </p:blipFill>
        <p:spPr>
          <a:xfrm>
            <a:off x="4349750" y="3603625"/>
            <a:ext cx="2072640" cy="2909570"/>
          </a:xfrm>
          <a:prstGeom prst="rect">
            <a:avLst/>
          </a:prstGeom>
        </p:spPr>
      </p:pic>
      <p:pic>
        <p:nvPicPr>
          <p:cNvPr id="4" name="图片 3"/>
          <p:cNvPicPr>
            <a:picLocks noChangeAspect="1"/>
          </p:cNvPicPr>
          <p:nvPr/>
        </p:nvPicPr>
        <p:blipFill>
          <a:blip r:embed="rId3"/>
          <a:stretch>
            <a:fillRect/>
          </a:stretch>
        </p:blipFill>
        <p:spPr>
          <a:xfrm>
            <a:off x="7611745" y="3541395"/>
            <a:ext cx="3646805" cy="27349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5542" y="806792"/>
            <a:ext cx="4584950" cy="1910739"/>
            <a:chOff x="1600200" y="900113"/>
            <a:chExt cx="3439239" cy="1433274"/>
          </a:xfrm>
        </p:grpSpPr>
        <p:sp>
          <p:nvSpPr>
            <p:cNvPr id="23" name="矩形 22"/>
            <p:cNvSpPr/>
            <p:nvPr/>
          </p:nvSpPr>
          <p:spPr>
            <a:xfrm>
              <a:off x="1600200" y="2213818"/>
              <a:ext cx="2971800" cy="119569"/>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rot="16200000">
              <a:off x="4323647" y="1148466"/>
              <a:ext cx="616276" cy="119569"/>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27" name="任意多边形: 形状 26"/>
            <p:cNvSpPr/>
            <p:nvPr/>
          </p:nvSpPr>
          <p:spPr>
            <a:xfrm>
              <a:off x="4572000" y="1398508"/>
              <a:ext cx="467439" cy="934878"/>
            </a:xfrm>
            <a:custGeom>
              <a:avLst/>
              <a:gdLst>
                <a:gd name="connsiteX0" fmla="*/ 0 w 958850"/>
                <a:gd name="connsiteY0" fmla="*/ 0 h 1917700"/>
                <a:gd name="connsiteX1" fmla="*/ 958850 w 958850"/>
                <a:gd name="connsiteY1" fmla="*/ 958850 h 1917700"/>
                <a:gd name="connsiteX2" fmla="*/ 0 w 958850"/>
                <a:gd name="connsiteY2" fmla="*/ 1917700 h 1917700"/>
                <a:gd name="connsiteX3" fmla="*/ 0 w 958850"/>
                <a:gd name="connsiteY3" fmla="*/ 1672656 h 1917700"/>
                <a:gd name="connsiteX4" fmla="*/ 713806 w 958850"/>
                <a:gd name="connsiteY4" fmla="*/ 958850 h 1917700"/>
                <a:gd name="connsiteX5" fmla="*/ 0 w 958850"/>
                <a:gd name="connsiteY5" fmla="*/ 245044 h 1917700"/>
                <a:gd name="connsiteX6" fmla="*/ 0 w 958850"/>
                <a:gd name="connsiteY6" fmla="*/ 0 h 191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850" h="1917700">
                  <a:moveTo>
                    <a:pt x="0" y="0"/>
                  </a:moveTo>
                  <a:cubicBezTo>
                    <a:pt x="529558" y="0"/>
                    <a:pt x="958850" y="429292"/>
                    <a:pt x="958850" y="958850"/>
                  </a:cubicBezTo>
                  <a:cubicBezTo>
                    <a:pt x="958850" y="1488408"/>
                    <a:pt x="529558" y="1917700"/>
                    <a:pt x="0" y="1917700"/>
                  </a:cubicBezTo>
                  <a:lnTo>
                    <a:pt x="0" y="1672656"/>
                  </a:lnTo>
                  <a:cubicBezTo>
                    <a:pt x="394224" y="1672656"/>
                    <a:pt x="713806" y="1353074"/>
                    <a:pt x="713806" y="958850"/>
                  </a:cubicBezTo>
                  <a:cubicBezTo>
                    <a:pt x="713806" y="564626"/>
                    <a:pt x="394224" y="245044"/>
                    <a:pt x="0" y="245044"/>
                  </a:cubicBezTo>
                  <a:lnTo>
                    <a:pt x="0" y="0"/>
                  </a:ln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5" name="椭圆 4"/>
            <p:cNvSpPr/>
            <p:nvPr/>
          </p:nvSpPr>
          <p:spPr>
            <a:xfrm>
              <a:off x="4272497" y="1566445"/>
              <a:ext cx="599005" cy="599005"/>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11" name="任意多边形: 形状 10"/>
            <p:cNvSpPr>
              <a:spLocks noChangeAspect="1"/>
            </p:cNvSpPr>
            <p:nvPr/>
          </p:nvSpPr>
          <p:spPr bwMode="auto">
            <a:xfrm>
              <a:off x="4399344" y="1695120"/>
              <a:ext cx="345312" cy="344948"/>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30 w 400"/>
                <a:gd name="T27" fmla="*/ 170 h 400"/>
                <a:gd name="T28" fmla="*/ 188 w 400"/>
                <a:gd name="T29" fmla="*/ 311 h 400"/>
                <a:gd name="T30" fmla="*/ 176 w 400"/>
                <a:gd name="T31" fmla="*/ 316 h 400"/>
                <a:gd name="T32" fmla="*/ 165 w 400"/>
                <a:gd name="T33" fmla="*/ 311 h 400"/>
                <a:gd name="T34" fmla="*/ 70 w 400"/>
                <a:gd name="T35" fmla="*/ 217 h 400"/>
                <a:gd name="T36" fmla="*/ 66 w 400"/>
                <a:gd name="T37" fmla="*/ 205 h 400"/>
                <a:gd name="T38" fmla="*/ 70 w 400"/>
                <a:gd name="T39" fmla="*/ 193 h 400"/>
                <a:gd name="T40" fmla="*/ 94 w 400"/>
                <a:gd name="T41" fmla="*/ 170 h 400"/>
                <a:gd name="T42" fmla="*/ 106 w 400"/>
                <a:gd name="T43" fmla="*/ 165 h 400"/>
                <a:gd name="T44" fmla="*/ 118 w 400"/>
                <a:gd name="T45" fmla="*/ 170 h 400"/>
                <a:gd name="T46" fmla="*/ 176 w 400"/>
                <a:gd name="T47" fmla="*/ 229 h 400"/>
                <a:gd name="T48" fmla="*/ 283 w 400"/>
                <a:gd name="T49" fmla="*/ 123 h 400"/>
                <a:gd name="T50" fmla="*/ 295 w 400"/>
                <a:gd name="T51" fmla="*/ 118 h 400"/>
                <a:gd name="T52" fmla="*/ 306 w 400"/>
                <a:gd name="T53" fmla="*/ 123 h 400"/>
                <a:gd name="T54" fmla="*/ 330 w 400"/>
                <a:gd name="T55" fmla="*/ 146 h 400"/>
                <a:gd name="T56" fmla="*/ 335 w 400"/>
                <a:gd name="T57" fmla="*/ 158 h 400"/>
                <a:gd name="T58" fmla="*/ 330 w 400"/>
                <a:gd name="T59" fmla="*/ 170 h 400"/>
                <a:gd name="T60" fmla="*/ 330 w 400"/>
                <a:gd name="T61" fmla="*/ 170 h 400"/>
                <a:gd name="T62" fmla="*/ 330 w 400"/>
                <a:gd name="T63" fmla="*/ 1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30" y="170"/>
                  </a:moveTo>
                  <a:cubicBezTo>
                    <a:pt x="188" y="311"/>
                    <a:pt x="188" y="311"/>
                    <a:pt x="188" y="311"/>
                  </a:cubicBezTo>
                  <a:cubicBezTo>
                    <a:pt x="185" y="315"/>
                    <a:pt x="181" y="316"/>
                    <a:pt x="176" y="316"/>
                  </a:cubicBezTo>
                  <a:cubicBezTo>
                    <a:pt x="172" y="316"/>
                    <a:pt x="168" y="315"/>
                    <a:pt x="165" y="311"/>
                  </a:cubicBezTo>
                  <a:cubicBezTo>
                    <a:pt x="70" y="217"/>
                    <a:pt x="70" y="217"/>
                    <a:pt x="70" y="217"/>
                  </a:cubicBezTo>
                  <a:cubicBezTo>
                    <a:pt x="67" y="214"/>
                    <a:pt x="66" y="210"/>
                    <a:pt x="66" y="205"/>
                  </a:cubicBezTo>
                  <a:cubicBezTo>
                    <a:pt x="66" y="200"/>
                    <a:pt x="67" y="196"/>
                    <a:pt x="70" y="193"/>
                  </a:cubicBezTo>
                  <a:cubicBezTo>
                    <a:pt x="94" y="170"/>
                    <a:pt x="94" y="170"/>
                    <a:pt x="94" y="170"/>
                  </a:cubicBezTo>
                  <a:cubicBezTo>
                    <a:pt x="97" y="166"/>
                    <a:pt x="101" y="165"/>
                    <a:pt x="106" y="165"/>
                  </a:cubicBezTo>
                  <a:cubicBezTo>
                    <a:pt x="110" y="165"/>
                    <a:pt x="114" y="166"/>
                    <a:pt x="118" y="170"/>
                  </a:cubicBezTo>
                  <a:cubicBezTo>
                    <a:pt x="176" y="229"/>
                    <a:pt x="176" y="229"/>
                    <a:pt x="176" y="229"/>
                  </a:cubicBezTo>
                  <a:cubicBezTo>
                    <a:pt x="283" y="123"/>
                    <a:pt x="283" y="123"/>
                    <a:pt x="283" y="123"/>
                  </a:cubicBezTo>
                  <a:cubicBezTo>
                    <a:pt x="286" y="119"/>
                    <a:pt x="290" y="118"/>
                    <a:pt x="295" y="118"/>
                  </a:cubicBezTo>
                  <a:cubicBezTo>
                    <a:pt x="299" y="118"/>
                    <a:pt x="303" y="119"/>
                    <a:pt x="306" y="123"/>
                  </a:cubicBezTo>
                  <a:cubicBezTo>
                    <a:pt x="330" y="146"/>
                    <a:pt x="330" y="146"/>
                    <a:pt x="330" y="146"/>
                  </a:cubicBezTo>
                  <a:cubicBezTo>
                    <a:pt x="333" y="149"/>
                    <a:pt x="335" y="153"/>
                    <a:pt x="335" y="158"/>
                  </a:cubicBezTo>
                  <a:cubicBezTo>
                    <a:pt x="335" y="163"/>
                    <a:pt x="333" y="167"/>
                    <a:pt x="330" y="170"/>
                  </a:cubicBezTo>
                  <a:close/>
                  <a:moveTo>
                    <a:pt x="330" y="170"/>
                  </a:moveTo>
                  <a:cubicBezTo>
                    <a:pt x="330" y="170"/>
                    <a:pt x="330" y="170"/>
                    <a:pt x="330" y="170"/>
                  </a:cubicBezTo>
                </a:path>
              </a:pathLst>
            </a:custGeom>
            <a:solidFill>
              <a:schemeClr val="bg1"/>
            </a:solidFill>
            <a:ln>
              <a:noFill/>
            </a:ln>
          </p:spPr>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grpSp>
      <p:grpSp>
        <p:nvGrpSpPr>
          <p:cNvPr id="30" name="组合 29"/>
          <p:cNvGrpSpPr/>
          <p:nvPr/>
        </p:nvGrpSpPr>
        <p:grpSpPr>
          <a:xfrm>
            <a:off x="6329024" y="5026050"/>
            <a:ext cx="3600693" cy="1618248"/>
            <a:chOff x="2338506" y="3029515"/>
            <a:chExt cx="2700933" cy="1213872"/>
          </a:xfrm>
        </p:grpSpPr>
        <p:sp>
          <p:nvSpPr>
            <p:cNvPr id="21" name="任意多边形: 形状 20"/>
            <p:cNvSpPr/>
            <p:nvPr/>
          </p:nvSpPr>
          <p:spPr>
            <a:xfrm>
              <a:off x="4572000" y="3029515"/>
              <a:ext cx="467439" cy="934878"/>
            </a:xfrm>
            <a:custGeom>
              <a:avLst/>
              <a:gdLst>
                <a:gd name="connsiteX0" fmla="*/ 0 w 958850"/>
                <a:gd name="connsiteY0" fmla="*/ 0 h 1917700"/>
                <a:gd name="connsiteX1" fmla="*/ 958850 w 958850"/>
                <a:gd name="connsiteY1" fmla="*/ 958850 h 1917700"/>
                <a:gd name="connsiteX2" fmla="*/ 0 w 958850"/>
                <a:gd name="connsiteY2" fmla="*/ 1917700 h 1917700"/>
                <a:gd name="connsiteX3" fmla="*/ 0 w 958850"/>
                <a:gd name="connsiteY3" fmla="*/ 1672656 h 1917700"/>
                <a:gd name="connsiteX4" fmla="*/ 713806 w 958850"/>
                <a:gd name="connsiteY4" fmla="*/ 958850 h 1917700"/>
                <a:gd name="connsiteX5" fmla="*/ 0 w 958850"/>
                <a:gd name="connsiteY5" fmla="*/ 245044 h 1917700"/>
                <a:gd name="connsiteX6" fmla="*/ 0 w 958850"/>
                <a:gd name="connsiteY6" fmla="*/ 0 h 191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8850" h="1917700">
                  <a:moveTo>
                    <a:pt x="0" y="0"/>
                  </a:moveTo>
                  <a:cubicBezTo>
                    <a:pt x="529558" y="0"/>
                    <a:pt x="958850" y="429292"/>
                    <a:pt x="958850" y="958850"/>
                  </a:cubicBezTo>
                  <a:cubicBezTo>
                    <a:pt x="958850" y="1488408"/>
                    <a:pt x="529558" y="1917700"/>
                    <a:pt x="0" y="1917700"/>
                  </a:cubicBezTo>
                  <a:lnTo>
                    <a:pt x="0" y="1672656"/>
                  </a:lnTo>
                  <a:cubicBezTo>
                    <a:pt x="394224" y="1672656"/>
                    <a:pt x="713806" y="1353074"/>
                    <a:pt x="713806" y="958850"/>
                  </a:cubicBezTo>
                  <a:cubicBezTo>
                    <a:pt x="713806" y="564626"/>
                    <a:pt x="394224" y="245044"/>
                    <a:pt x="0" y="245044"/>
                  </a:cubicBezTo>
                  <a:lnTo>
                    <a:pt x="0" y="0"/>
                  </a:lnTo>
                  <a:close/>
                </a:path>
              </a:pathLst>
            </a:cu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24" name="矩形 23"/>
            <p:cNvSpPr/>
            <p:nvPr/>
          </p:nvSpPr>
          <p:spPr>
            <a:xfrm>
              <a:off x="2338507" y="3844438"/>
              <a:ext cx="2233494" cy="119569"/>
            </a:xfrm>
            <a:prstGeom prst="rect">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26" name="矩形 25"/>
            <p:cNvSpPr/>
            <p:nvPr/>
          </p:nvSpPr>
          <p:spPr>
            <a:xfrm rot="16200000">
              <a:off x="2198816" y="3984128"/>
              <a:ext cx="398949" cy="119569"/>
            </a:xfrm>
            <a:prstGeom prst="rect">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7" name="椭圆 6"/>
            <p:cNvSpPr/>
            <p:nvPr/>
          </p:nvSpPr>
          <p:spPr>
            <a:xfrm>
              <a:off x="4272497" y="3197452"/>
              <a:ext cx="599005" cy="599005"/>
            </a:xfrm>
            <a:prstGeom prst="ellipse">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sp>
          <p:nvSpPr>
            <p:cNvPr id="12" name="任意多边形: 形状 11"/>
            <p:cNvSpPr/>
            <p:nvPr/>
          </p:nvSpPr>
          <p:spPr bwMode="auto">
            <a:xfrm>
              <a:off x="4404064" y="3324663"/>
              <a:ext cx="344060" cy="343422"/>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p:spPr>
          <p:txBody>
            <a:bodyPr anchor="ctr"/>
            <a:lstStyle/>
            <a:p>
              <a:pPr algn="ctr"/>
              <a:endParaRPr sz="2800" dirty="0">
                <a:latin typeface="微软雅黑" panose="020B0503020204020204" pitchFamily="34" charset="-122"/>
                <a:ea typeface="微软雅黑" panose="020B0503020204020204" pitchFamily="34" charset="-122"/>
                <a:cs typeface="+mn-ea"/>
                <a:sym typeface="+mn-lt"/>
              </a:endParaRPr>
            </a:p>
          </p:txBody>
        </p:sp>
      </p:grpSp>
      <p:sp>
        <p:nvSpPr>
          <p:cNvPr id="3" name="文本框 2"/>
          <p:cNvSpPr txBox="1"/>
          <p:nvPr/>
        </p:nvSpPr>
        <p:spPr>
          <a:xfrm>
            <a:off x="4883150" y="1316355"/>
            <a:ext cx="5177155" cy="645160"/>
          </a:xfrm>
          <a:prstGeom prst="rect">
            <a:avLst/>
          </a:prstGeom>
          <a:noFill/>
        </p:spPr>
        <p:txBody>
          <a:bodyPr wrap="square" rtlCol="0" anchor="t">
            <a:spAutoFit/>
          </a:bodyPr>
          <a:p>
            <a:r>
              <a:rPr lang="zh-CN" altLang="en-US" b="1"/>
              <a:t>Why do users download games through game boxes？</a:t>
            </a:r>
            <a:endParaRPr lang="zh-CN" altLang="en-US" b="1"/>
          </a:p>
        </p:txBody>
      </p:sp>
      <p:pic>
        <p:nvPicPr>
          <p:cNvPr id="8" name="图片 7"/>
          <p:cNvPicPr>
            <a:picLocks noChangeAspect="1"/>
          </p:cNvPicPr>
          <p:nvPr/>
        </p:nvPicPr>
        <p:blipFill>
          <a:blip r:embed="rId1"/>
          <a:stretch>
            <a:fillRect/>
          </a:stretch>
        </p:blipFill>
        <p:spPr>
          <a:xfrm>
            <a:off x="5455285" y="1859915"/>
            <a:ext cx="3268980" cy="47840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0-#ppt_w/2"/>
                                          </p:val>
                                        </p:tav>
                                        <p:tav tm="100000">
                                          <p:val>
                                            <p:strVal val="#ppt_x"/>
                                          </p:val>
                                        </p:tav>
                                      </p:tavLst>
                                    </p:anim>
                                    <p:anim calcmode="lin" valueType="num">
                                      <p:cBhvr additive="base">
                                        <p:cTn id="14"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flipH="1">
            <a:off x="-905302" y="0"/>
            <a:ext cx="13097302" cy="6858000"/>
            <a:chOff x="-1" y="0"/>
            <a:chExt cx="13097302" cy="6858000"/>
          </a:xfrm>
        </p:grpSpPr>
        <p:sp>
          <p:nvSpPr>
            <p:cNvPr id="6" name="等腰三角形 5"/>
            <p:cNvSpPr/>
            <p:nvPr/>
          </p:nvSpPr>
          <p:spPr>
            <a:xfrm rot="5400000">
              <a:off x="2005082" y="3991971"/>
              <a:ext cx="2768221" cy="238380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7" name="等腰三角形 6"/>
            <p:cNvSpPr/>
            <p:nvPr/>
          </p:nvSpPr>
          <p:spPr>
            <a:xfrm rot="5400000">
              <a:off x="-552735" y="842749"/>
              <a:ext cx="6277970" cy="517250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等腰三角形 7"/>
            <p:cNvSpPr/>
            <p:nvPr/>
          </p:nvSpPr>
          <p:spPr>
            <a:xfrm rot="5400000">
              <a:off x="1621240" y="429336"/>
              <a:ext cx="2273490" cy="1994846"/>
            </a:xfrm>
            <a:prstGeom prst="triangle">
              <a:avLst/>
            </a:prstGeom>
            <a:solidFill>
              <a:srgbClr val="DD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 name="等腰三角形 8"/>
            <p:cNvSpPr/>
            <p:nvPr/>
          </p:nvSpPr>
          <p:spPr>
            <a:xfrm rot="5400000">
              <a:off x="3417627" y="59143"/>
              <a:ext cx="1105469" cy="987184"/>
            </a:xfrm>
            <a:prstGeom prs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0" name="等腰三角形 9"/>
            <p:cNvSpPr/>
            <p:nvPr/>
          </p:nvSpPr>
          <p:spPr>
            <a:xfrm rot="5400000">
              <a:off x="1053149" y="5243017"/>
              <a:ext cx="1105469" cy="987184"/>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等腰三角形 10"/>
            <p:cNvSpPr/>
            <p:nvPr/>
          </p:nvSpPr>
          <p:spPr>
            <a:xfrm>
              <a:off x="9994711" y="3248734"/>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等腰三角形 11"/>
            <p:cNvSpPr/>
            <p:nvPr/>
          </p:nvSpPr>
          <p:spPr>
            <a:xfrm>
              <a:off x="9171295" y="5643916"/>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3" name="等腰三角形 12"/>
            <p:cNvSpPr/>
            <p:nvPr/>
          </p:nvSpPr>
          <p:spPr>
            <a:xfrm>
              <a:off x="9250906" y="4000496"/>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sp>
        <p:nvSpPr>
          <p:cNvPr id="14" name="标题层"/>
          <p:cNvSpPr txBox="1"/>
          <p:nvPr/>
        </p:nvSpPr>
        <p:spPr bwMode="auto">
          <a:xfrm>
            <a:off x="1932940" y="2657475"/>
            <a:ext cx="5678170" cy="1967230"/>
          </a:xfrm>
          <a:prstGeom prst="rect">
            <a:avLst/>
          </a:prstGeom>
          <a:noFill/>
          <a:effectLst/>
        </p:spPr>
        <p:txBody>
          <a:bodyPr wrap="square" lIns="121670" tIns="60834" rIns="121670" bIns="60834">
            <a:spAutoFit/>
          </a:bodyPr>
          <a:lstStyle/>
          <a:p>
            <a:r>
              <a:rPr lang="zh-CN" altLang="en-US" sz="4000" b="1" dirty="0">
                <a:latin typeface="微软雅黑" panose="020B0503020204020204" pitchFamily="34" charset="-122"/>
                <a:ea typeface="微软雅黑" panose="020B0503020204020204" pitchFamily="34" charset="-122"/>
                <a:cs typeface="+mn-ea"/>
                <a:sym typeface="+mn-lt"/>
              </a:rPr>
              <a:t>Feasibility of the marketing plan</a:t>
            </a:r>
            <a:endParaRPr lang="zh-CN" altLang="en-US" sz="4000" b="1" dirty="0">
              <a:latin typeface="微软雅黑" panose="020B0503020204020204" pitchFamily="34" charset="-122"/>
              <a:ea typeface="微软雅黑" panose="020B0503020204020204" pitchFamily="34" charset="-122"/>
              <a:cs typeface="+mn-ea"/>
              <a:sym typeface="+mn-lt"/>
            </a:endParaRPr>
          </a:p>
          <a:p>
            <a:endParaRPr lang="zh-CN" altLang="en-US" sz="4000" spc="600" dirty="0">
              <a:latin typeface="微软雅黑" panose="020B0503020204020204" pitchFamily="34" charset="-122"/>
              <a:ea typeface="微软雅黑" panose="020B0503020204020204" pitchFamily="34" charset="-122"/>
              <a:cs typeface="+mn-ea"/>
              <a:sym typeface="+mn-lt"/>
            </a:endParaRPr>
          </a:p>
        </p:txBody>
      </p:sp>
      <p:sp>
        <p:nvSpPr>
          <p:cNvPr id="16" name="标题层"/>
          <p:cNvSpPr txBox="1"/>
          <p:nvPr/>
        </p:nvSpPr>
        <p:spPr bwMode="auto">
          <a:xfrm>
            <a:off x="1932872" y="1857232"/>
            <a:ext cx="4171076" cy="735965"/>
          </a:xfrm>
          <a:prstGeom prst="rect">
            <a:avLst/>
          </a:prstGeom>
          <a:noFill/>
          <a:effectLst/>
        </p:spPr>
        <p:txBody>
          <a:bodyPr wrap="square" lIns="121670" tIns="60834" rIns="121670" bIns="60834">
            <a:spAutoFit/>
          </a:bodyPr>
          <a:lstStyle/>
          <a:p>
            <a:r>
              <a:rPr lang="en-US" altLang="zh-CN" sz="4000" spc="600" dirty="0">
                <a:latin typeface="微软雅黑" panose="020B0503020204020204" pitchFamily="34" charset="-122"/>
                <a:ea typeface="微软雅黑" panose="020B0503020204020204" pitchFamily="34" charset="-122"/>
                <a:cs typeface="+mn-ea"/>
                <a:sym typeface="+mn-lt"/>
              </a:rPr>
              <a:t>PART </a:t>
            </a:r>
            <a:r>
              <a:rPr lang="en-US" altLang="zh-CN" sz="4000" spc="600" dirty="0">
                <a:latin typeface="微软雅黑" panose="020B0503020204020204" pitchFamily="34" charset="-122"/>
                <a:ea typeface="微软雅黑" panose="020B0503020204020204" pitchFamily="34" charset="-122"/>
                <a:cs typeface="+mn-ea"/>
                <a:sym typeface="+mn-lt"/>
              </a:rPr>
              <a:t>Three</a:t>
            </a:r>
            <a:endParaRPr lang="en-US" altLang="zh-CN" sz="4000" spc="6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25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400" fill="hold"/>
                                        <p:tgtEl>
                                          <p:spTgt spid="14"/>
                                        </p:tgtEl>
                                        <p:attrNameLst>
                                          <p:attrName>ppt_x</p:attrName>
                                        </p:attrNameLst>
                                      </p:cBhvr>
                                      <p:tavLst>
                                        <p:tav tm="0">
                                          <p:val>
                                            <p:strVal val="1+#ppt_w/2"/>
                                          </p:val>
                                        </p:tav>
                                        <p:tav tm="100000">
                                          <p:val>
                                            <p:strVal val="#ppt_x"/>
                                          </p:val>
                                        </p:tav>
                                      </p:tavLst>
                                    </p:anim>
                                    <p:anim calcmode="lin" valueType="num">
                                      <p:cBhvr additive="base">
                                        <p:cTn id="8" dur="4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525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400" fill="hold"/>
                                        <p:tgtEl>
                                          <p:spTgt spid="16"/>
                                        </p:tgtEl>
                                        <p:attrNameLst>
                                          <p:attrName>ppt_x</p:attrName>
                                        </p:attrNameLst>
                                      </p:cBhvr>
                                      <p:tavLst>
                                        <p:tav tm="0">
                                          <p:val>
                                            <p:strVal val="1+#ppt_w/2"/>
                                          </p:val>
                                        </p:tav>
                                        <p:tav tm="100000">
                                          <p:val>
                                            <p:strVal val="#ppt_x"/>
                                          </p:val>
                                        </p:tav>
                                      </p:tavLst>
                                    </p:anim>
                                    <p:anim calcmode="lin" valueType="num">
                                      <p:cBhvr additive="base">
                                        <p:cTn id="12" dur="4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6" grpId="0" bldLvl="0" animBg="1"/>
    </p:bldLst>
  </p:timing>
</p:sld>
</file>

<file path=ppt/tags/tag1.xml><?xml version="1.0" encoding="utf-8"?>
<p:tagLst xmlns:p="http://schemas.openxmlformats.org/presentationml/2006/main">
  <p:tag name="PA" val="v4.3.1"/>
</p:tagLst>
</file>

<file path=ppt/tags/tag2.xml><?xml version="1.0" encoding="utf-8"?>
<p:tagLst xmlns:p="http://schemas.openxmlformats.org/presentationml/2006/main">
  <p:tag name="PA" val="v4.3.1"/>
</p:tagLst>
</file>

<file path=ppt/tags/tag3.xml><?xml version="1.0" encoding="utf-8"?>
<p:tagLst xmlns:p="http://schemas.openxmlformats.org/presentationml/2006/main">
  <p:tag name="PA" val="v4.3.1"/>
</p:tagLst>
</file>

<file path=ppt/tags/tag4.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自定义 1648">
      <a:dk1>
        <a:sysClr val="windowText" lastClr="000000"/>
      </a:dk1>
      <a:lt1>
        <a:sysClr val="window" lastClr="FFFFFF"/>
      </a:lt1>
      <a:dk2>
        <a:srgbClr val="44546A"/>
      </a:dk2>
      <a:lt2>
        <a:srgbClr val="E7E6E6"/>
      </a:lt2>
      <a:accent1>
        <a:srgbClr val="D37979"/>
      </a:accent1>
      <a:accent2>
        <a:srgbClr val="44546A"/>
      </a:accent2>
      <a:accent3>
        <a:srgbClr val="D37979"/>
      </a:accent3>
      <a:accent4>
        <a:srgbClr val="44546A"/>
      </a:accent4>
      <a:accent5>
        <a:srgbClr val="D37979"/>
      </a:accent5>
      <a:accent6>
        <a:srgbClr val="44645E"/>
      </a:accent6>
      <a:hlink>
        <a:srgbClr val="0563C1"/>
      </a:hlink>
      <a:folHlink>
        <a:srgbClr val="954F72"/>
      </a:folHlink>
    </a:clrScheme>
    <a:fontScheme name="m42sp2mc">
      <a:majorFont>
        <a:latin typeface="庞门正道标题体"/>
        <a:ea typeface="庞门正道标题体"/>
        <a:cs typeface=""/>
      </a:majorFont>
      <a:minorFont>
        <a:latin typeface="庞门正道标题体"/>
        <a:ea typeface="庞门正道标题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1461</Words>
  <Application>WPS 文字</Application>
  <PresentationFormat>宽屏</PresentationFormat>
  <Paragraphs>51</Paragraphs>
  <Slides>11</Slides>
  <Notes>25</Notes>
  <HiddenSlides>0</HiddenSlides>
  <MMClips>0</MMClips>
  <ScaleCrop>false</ScaleCrop>
  <HeadingPairs>
    <vt:vector size="6" baseType="variant">
      <vt:variant>
        <vt:lpstr>已用的字体</vt:lpstr>
      </vt:variant>
      <vt:variant>
        <vt:i4>34</vt:i4>
      </vt:variant>
      <vt:variant>
        <vt:lpstr>主题</vt:lpstr>
      </vt:variant>
      <vt:variant>
        <vt:i4>1</vt:i4>
      </vt:variant>
      <vt:variant>
        <vt:lpstr>幻灯片标题</vt:lpstr>
      </vt:variant>
      <vt:variant>
        <vt:i4>11</vt:i4>
      </vt:variant>
    </vt:vector>
  </HeadingPairs>
  <TitlesOfParts>
    <vt:vector size="46" baseType="lpstr">
      <vt:lpstr>Arial</vt:lpstr>
      <vt:lpstr>宋体</vt:lpstr>
      <vt:lpstr>Wingdings</vt:lpstr>
      <vt:lpstr>微软雅黑</vt:lpstr>
      <vt:lpstr>汉仪旗黑</vt:lpstr>
      <vt:lpstr>Calibri</vt:lpstr>
      <vt:lpstr>汉仪书宋二KW</vt:lpstr>
      <vt:lpstr>Helvetica Light</vt:lpstr>
      <vt:lpstr>Kontrapunkt Bob Bold</vt:lpstr>
      <vt:lpstr>Meiryo</vt:lpstr>
      <vt:lpstr>Arial Narrow</vt:lpstr>
      <vt:lpstr>宋体</vt:lpstr>
      <vt:lpstr>Arial Unicode MS</vt:lpstr>
      <vt:lpstr>等线</vt:lpstr>
      <vt:lpstr>汉仪中等线KW</vt:lpstr>
      <vt:lpstr>Helvetica Neue</vt:lpstr>
      <vt:lpstr>Thonburi</vt:lpstr>
      <vt:lpstr>Hiragino Sans</vt:lpstr>
      <vt:lpstr>庞门正道标题体</vt:lpstr>
      <vt:lpstr>苹方-简</vt:lpstr>
      <vt:lpstr>Calibri Light</vt:lpstr>
      <vt:lpstr>Helvetica Light</vt:lpstr>
      <vt:lpstr>Kontrapunkt Bob Bold</vt:lpstr>
      <vt:lpstr>Meiryo</vt:lpstr>
      <vt:lpstr>微软雅黑</vt:lpstr>
      <vt:lpstr>娃娃体-繁</vt:lpstr>
      <vt:lpstr>娃娃体-简</vt:lpstr>
      <vt:lpstr>蘋果儷中黑</vt:lpstr>
      <vt:lpstr>蘋果儷細宋</vt:lpstr>
      <vt:lpstr>PingFang SC Regular</vt:lpstr>
      <vt:lpstr>標楷體</vt:lpstr>
      <vt:lpstr>华文仿宋</vt:lpstr>
      <vt:lpstr>STHeiti Light</vt:lpstr>
      <vt:lpstr>华文楷体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waimie.Q</cp:lastModifiedBy>
  <cp:revision>24</cp:revision>
  <dcterms:created xsi:type="dcterms:W3CDTF">2023-03-30T01:46:21Z</dcterms:created>
  <dcterms:modified xsi:type="dcterms:W3CDTF">2023-03-30T01:46:21Z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D7F24A805F904EDFEDE92464CBDC02DD</vt:lpwstr>
  </property>
  <property fmtid="{D5CDD505-2E9C-101B-9397-08002B2CF9AE}" pid="3" name="KSOProductBuildVer">
    <vt:lpwstr>2052-4.6.1.7467</vt:lpwstr>
  </property>
</Properties>
</file>